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917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0217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375" y="809625"/>
            <a:ext cx="5919788" cy="24485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6426"/>
              </a:lnSpc>
              <a:buNone/>
            </a:pPr>
            <a:r>
              <a:rPr lang="en-US" sz="5400" b="1" dirty="0">
                <a:solidFill>
                  <a:srgbClr val="191725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DRAIP:
Your AI Travel
Companion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14375" y="3962400"/>
            <a:ext cx="5752058" cy="6628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610"/>
              </a:lnSpc>
              <a:buNone/>
            </a:pPr>
            <a:r>
              <a:rPr lang="en-US" sz="2175" b="1" dirty="0">
                <a:solidFill>
                  <a:srgbClr val="805B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Itinerary Planning
Powered by Artificial Intelligence</a:t>
            </a:r>
            <a:endParaRPr lang="en-US" sz="2175" dirty="0"/>
          </a:p>
        </p:txBody>
      </p:sp>
      <p:sp>
        <p:nvSpPr>
          <p:cNvPr id="5" name="Text 2"/>
          <p:cNvSpPr/>
          <p:nvPr/>
        </p:nvSpPr>
        <p:spPr>
          <a:xfrm>
            <a:off x="714375" y="4924425"/>
            <a:ext cx="5615880" cy="5944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340"/>
              </a:lnSpc>
              <a:buNone/>
            </a:pPr>
            <a:r>
              <a:rPr lang="en-US" sz="1800" dirty="0">
                <a:solidFill>
                  <a:srgbClr val="4D4D4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Personalized travel plans that adapt to your
mood, preferences, and real-time conditions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714375" y="5953125"/>
            <a:ext cx="5280660" cy="20746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34"/>
              </a:lnSpc>
              <a:buNone/>
            </a:pPr>
            <a:r>
              <a:rPr lang="en-US" sz="1650" dirty="0">
                <a:solidFill>
                  <a:srgbClr val="6B5B9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February 28, 2026</a:t>
            </a:r>
            <a:endParaRPr lang="en-US" sz="16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467E066D-3DA6-2BA3-1C6E-2C69B452200F}"/>
              </a:ext>
            </a:extLst>
          </p:cNvPr>
          <p:cNvSpPr/>
          <p:nvPr/>
        </p:nvSpPr>
        <p:spPr>
          <a:xfrm>
            <a:off x="4393746" y="5621685"/>
            <a:ext cx="5752058" cy="6628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610"/>
              </a:lnSpc>
              <a:buNone/>
            </a:pPr>
            <a:r>
              <a:rPr lang="en-US" sz="2175" b="1" dirty="0">
                <a:solidFill>
                  <a:srgbClr val="805B3D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MA group</a:t>
            </a:r>
            <a:endParaRPr lang="en-US" sz="2175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BD049E5-040F-B72A-084F-E73FE26E8017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2196" y="2715667"/>
            <a:ext cx="2913757" cy="294203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2715667"/>
            <a:ext cx="1731169" cy="294203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459" y="2715667"/>
            <a:ext cx="3755082" cy="2942034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992" y="2715667"/>
            <a:ext cx="1816596" cy="2942034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-390108" y="438150"/>
            <a:ext cx="13578840" cy="5028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960"/>
              </a:lnSpc>
              <a:buNone/>
            </a:pPr>
            <a:r>
              <a:rPr lang="en-US" sz="3300" b="1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Beautiful, Intuitive Design</a:t>
            </a:r>
            <a:endParaRPr lang="en-US" sz="3300" dirty="0"/>
          </a:p>
        </p:txBody>
      </p:sp>
      <p:sp>
        <p:nvSpPr>
          <p:cNvPr id="8" name="Text 1"/>
          <p:cNvSpPr/>
          <p:nvPr/>
        </p:nvSpPr>
        <p:spPr>
          <a:xfrm>
            <a:off x="-341025" y="1047750"/>
            <a:ext cx="13441680" cy="2742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dirty="0">
                <a:solidFill>
                  <a:srgbClr val="88786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Glass-morphism UI that feels alive and responsive</a:t>
            </a:r>
            <a:endParaRPr lang="en-US" sz="1800" dirty="0"/>
          </a:p>
        </p:txBody>
      </p:sp>
      <p:sp>
        <p:nvSpPr>
          <p:cNvPr id="9" name="Text 2"/>
          <p:cNvSpPr/>
          <p:nvPr/>
        </p:nvSpPr>
        <p:spPr>
          <a:xfrm>
            <a:off x="242873" y="1838325"/>
            <a:ext cx="3360420" cy="24006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Welcome Screen</a:t>
            </a:r>
            <a:endParaRPr lang="en-US" sz="1575" dirty="0"/>
          </a:p>
        </p:txBody>
      </p:sp>
      <p:sp>
        <p:nvSpPr>
          <p:cNvPr id="10" name="Text 3"/>
          <p:cNvSpPr/>
          <p:nvPr/>
        </p:nvSpPr>
        <p:spPr>
          <a:xfrm>
            <a:off x="3429908" y="1838325"/>
            <a:ext cx="2640330" cy="24006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Smart Setup</a:t>
            </a:r>
            <a:endParaRPr lang="en-US" sz="1575" dirty="0"/>
          </a:p>
        </p:txBody>
      </p:sp>
      <p:sp>
        <p:nvSpPr>
          <p:cNvPr id="11" name="Text 4"/>
          <p:cNvSpPr/>
          <p:nvPr/>
        </p:nvSpPr>
        <p:spPr>
          <a:xfrm>
            <a:off x="6081206" y="1838325"/>
            <a:ext cx="3040380" cy="2171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10"/>
              </a:lnSpc>
              <a:buNone/>
            </a:pPr>
            <a:r>
              <a:rPr lang="en-US" sz="1425" b="1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Live Itinerary</a:t>
            </a:r>
            <a:endParaRPr lang="en-US" sz="1425" dirty="0"/>
          </a:p>
        </p:txBody>
      </p:sp>
      <p:sp>
        <p:nvSpPr>
          <p:cNvPr id="12" name="Text 5"/>
          <p:cNvSpPr/>
          <p:nvPr/>
        </p:nvSpPr>
        <p:spPr>
          <a:xfrm>
            <a:off x="9014921" y="1838325"/>
            <a:ext cx="2880360" cy="24006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 Companion</a:t>
            </a:r>
            <a:endParaRPr lang="en-US" sz="1575" dirty="0"/>
          </a:p>
        </p:txBody>
      </p:sp>
      <p:sp>
        <p:nvSpPr>
          <p:cNvPr id="13" name="Text 6"/>
          <p:cNvSpPr/>
          <p:nvPr/>
        </p:nvSpPr>
        <p:spPr>
          <a:xfrm>
            <a:off x="914400" y="2162175"/>
            <a:ext cx="2032546" cy="3173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49"/>
              </a:lnSpc>
              <a:buNone/>
            </a:pPr>
            <a:r>
              <a:rPr lang="en-US" sz="1125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Dreamy animations with
floating travel icons</a:t>
            </a:r>
            <a:endParaRPr lang="en-US" sz="1125" dirty="0"/>
          </a:p>
        </p:txBody>
      </p:sp>
      <p:sp>
        <p:nvSpPr>
          <p:cNvPr id="14" name="Text 7"/>
          <p:cNvSpPr/>
          <p:nvPr/>
        </p:nvSpPr>
        <p:spPr>
          <a:xfrm>
            <a:off x="3714750" y="2162175"/>
            <a:ext cx="2126903" cy="338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32"/>
              </a:lnSpc>
              <a:buNone/>
            </a:pPr>
            <a:r>
              <a:rPr lang="en-US" sz="1200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Interactive mood sliders
and preference selection</a:t>
            </a:r>
            <a:endParaRPr lang="en-US" sz="1200" dirty="0"/>
          </a:p>
        </p:txBody>
      </p:sp>
      <p:sp>
        <p:nvSpPr>
          <p:cNvPr id="15" name="Text 8"/>
          <p:cNvSpPr/>
          <p:nvPr/>
        </p:nvSpPr>
        <p:spPr>
          <a:xfrm>
            <a:off x="6781800" y="2162175"/>
            <a:ext cx="1644848" cy="338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32"/>
              </a:lnSpc>
              <a:buNone/>
            </a:pPr>
            <a:r>
              <a:rPr lang="en-US" sz="1200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Floating cards with
real-time updates</a:t>
            </a:r>
            <a:endParaRPr lang="en-US" sz="1200" dirty="0"/>
          </a:p>
        </p:txBody>
      </p:sp>
      <p:sp>
        <p:nvSpPr>
          <p:cNvPr id="16" name="Text 9"/>
          <p:cNvSpPr/>
          <p:nvPr/>
        </p:nvSpPr>
        <p:spPr>
          <a:xfrm>
            <a:off x="9525000" y="2162175"/>
            <a:ext cx="1864965" cy="338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32"/>
              </a:lnSpc>
              <a:buNone/>
            </a:pPr>
            <a:r>
              <a:rPr lang="en-US" sz="1200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Transparent chat with
explainable decisions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239970" y="5781675"/>
            <a:ext cx="3360420" cy="24006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Welcome Screen</a:t>
            </a:r>
            <a:endParaRPr lang="en-US" sz="1575" dirty="0"/>
          </a:p>
        </p:txBody>
      </p:sp>
      <p:sp>
        <p:nvSpPr>
          <p:cNvPr id="18" name="Text 11"/>
          <p:cNvSpPr/>
          <p:nvPr/>
        </p:nvSpPr>
        <p:spPr>
          <a:xfrm>
            <a:off x="3429908" y="5781675"/>
            <a:ext cx="2640330" cy="24006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Smart Setup</a:t>
            </a:r>
            <a:endParaRPr lang="en-US" sz="1575" dirty="0"/>
          </a:p>
        </p:txBody>
      </p:sp>
      <p:sp>
        <p:nvSpPr>
          <p:cNvPr id="19" name="Text 12"/>
          <p:cNvSpPr/>
          <p:nvPr/>
        </p:nvSpPr>
        <p:spPr>
          <a:xfrm>
            <a:off x="6081206" y="5781675"/>
            <a:ext cx="3040380" cy="2171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10"/>
              </a:lnSpc>
              <a:buNone/>
            </a:pPr>
            <a:r>
              <a:rPr lang="en-US" sz="1425" b="1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Live Itinerary</a:t>
            </a:r>
            <a:endParaRPr lang="en-US" sz="1425" dirty="0"/>
          </a:p>
        </p:txBody>
      </p:sp>
      <p:sp>
        <p:nvSpPr>
          <p:cNvPr id="20" name="Text 13"/>
          <p:cNvSpPr/>
          <p:nvPr/>
        </p:nvSpPr>
        <p:spPr>
          <a:xfrm>
            <a:off x="9014921" y="5781675"/>
            <a:ext cx="2880360" cy="24006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90"/>
              </a:lnSpc>
              <a:buNone/>
            </a:pPr>
            <a:r>
              <a:rPr lang="en-US" sz="1575" b="1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 Companion</a:t>
            </a:r>
            <a:endParaRPr lang="en-US" sz="1575" dirty="0"/>
          </a:p>
        </p:txBody>
      </p:sp>
      <p:sp>
        <p:nvSpPr>
          <p:cNvPr id="21" name="Text 14"/>
          <p:cNvSpPr/>
          <p:nvPr/>
        </p:nvSpPr>
        <p:spPr>
          <a:xfrm>
            <a:off x="914400" y="6086475"/>
            <a:ext cx="2011561" cy="31730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49"/>
              </a:lnSpc>
              <a:buNone/>
            </a:pPr>
            <a:r>
              <a:rPr lang="en-US" sz="1125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Dreamy animations with
floating travel icons</a:t>
            </a:r>
            <a:endParaRPr lang="en-US" sz="1125" dirty="0"/>
          </a:p>
        </p:txBody>
      </p:sp>
      <p:sp>
        <p:nvSpPr>
          <p:cNvPr id="22" name="Text 15"/>
          <p:cNvSpPr/>
          <p:nvPr/>
        </p:nvSpPr>
        <p:spPr>
          <a:xfrm>
            <a:off x="3714750" y="6086475"/>
            <a:ext cx="2126903" cy="338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32"/>
              </a:lnSpc>
              <a:buNone/>
            </a:pPr>
            <a:r>
              <a:rPr lang="en-US" sz="1200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Interactive mood sliders
and preference selection</a:t>
            </a:r>
            <a:endParaRPr lang="en-US" sz="1200" dirty="0"/>
          </a:p>
        </p:txBody>
      </p:sp>
      <p:sp>
        <p:nvSpPr>
          <p:cNvPr id="23" name="Text 16"/>
          <p:cNvSpPr/>
          <p:nvPr/>
        </p:nvSpPr>
        <p:spPr>
          <a:xfrm>
            <a:off x="6781800" y="6086475"/>
            <a:ext cx="1644848" cy="338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32"/>
              </a:lnSpc>
              <a:buNone/>
            </a:pPr>
            <a:r>
              <a:rPr lang="en-US" sz="1200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Floating cards with
real-time updates</a:t>
            </a:r>
            <a:endParaRPr lang="en-US" sz="1200" dirty="0"/>
          </a:p>
        </p:txBody>
      </p:sp>
      <p:sp>
        <p:nvSpPr>
          <p:cNvPr id="24" name="Text 17"/>
          <p:cNvSpPr/>
          <p:nvPr/>
        </p:nvSpPr>
        <p:spPr>
          <a:xfrm>
            <a:off x="9525000" y="6086475"/>
            <a:ext cx="1864965" cy="33843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332"/>
              </a:lnSpc>
              <a:buNone/>
            </a:pPr>
            <a:r>
              <a:rPr lang="en-US" sz="1200" dirty="0">
                <a:solidFill>
                  <a:srgbClr val="11111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Transparent chat with
explainable decisions</a:t>
            </a:r>
            <a:endParaRPr lang="en-US" sz="12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3B8049E6-1BAC-19EA-519A-CE8518B4B267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8094" y="2297311"/>
            <a:ext cx="1011882" cy="92571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067" y="2317998"/>
            <a:ext cx="1097161" cy="89148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0690" y="2242542"/>
            <a:ext cx="889992" cy="1035546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-47208" y="600075"/>
            <a:ext cx="12893040" cy="5372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230"/>
              </a:lnSpc>
              <a:buNone/>
            </a:pPr>
            <a:r>
              <a:rPr lang="en-US" sz="3525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Transparent AI Decisions</a:t>
            </a:r>
            <a:endParaRPr lang="en-US" sz="3525" dirty="0"/>
          </a:p>
        </p:txBody>
      </p:sp>
      <p:sp>
        <p:nvSpPr>
          <p:cNvPr id="7" name="Text 1"/>
          <p:cNvSpPr/>
          <p:nvPr/>
        </p:nvSpPr>
        <p:spPr>
          <a:xfrm>
            <a:off x="286703" y="1285875"/>
            <a:ext cx="1216152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150"/>
              </a:lnSpc>
              <a:buNone/>
            </a:pPr>
            <a:r>
              <a:rPr lang="en-US" sz="2100" dirty="0">
                <a:solidFill>
                  <a:srgbClr val="595959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Building Trust Through AI Transparency</a:t>
            </a:r>
            <a:endParaRPr lang="en-US" sz="2100" dirty="0"/>
          </a:p>
        </p:txBody>
      </p:sp>
      <p:sp>
        <p:nvSpPr>
          <p:cNvPr id="8" name="Text 2"/>
          <p:cNvSpPr/>
          <p:nvPr/>
        </p:nvSpPr>
        <p:spPr>
          <a:xfrm>
            <a:off x="1628775" y="3486150"/>
            <a:ext cx="1728788" cy="5030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80"/>
              </a:lnSpc>
              <a:buNone/>
            </a:pPr>
            <a:r>
              <a:rPr lang="en-US" sz="1650" b="1" dirty="0">
                <a:solidFill>
                  <a:srgbClr val="F47D6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Complete
Decision Log</a:t>
            </a:r>
            <a:endParaRPr lang="en-US" sz="1650" dirty="0"/>
          </a:p>
        </p:txBody>
      </p:sp>
      <p:sp>
        <p:nvSpPr>
          <p:cNvPr id="9" name="Text 3"/>
          <p:cNvSpPr/>
          <p:nvPr/>
        </p:nvSpPr>
        <p:spPr>
          <a:xfrm>
            <a:off x="4924425" y="3486150"/>
            <a:ext cx="2608808" cy="5030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80"/>
              </a:lnSpc>
              <a:buNone/>
            </a:pPr>
            <a:r>
              <a:rPr lang="en-US" sz="1650" b="1" dirty="0">
                <a:solidFill>
                  <a:srgbClr val="81D4A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Real-Time Learning
Metrics</a:t>
            </a:r>
            <a:endParaRPr lang="en-US" sz="1650" dirty="0"/>
          </a:p>
        </p:txBody>
      </p:sp>
      <p:sp>
        <p:nvSpPr>
          <p:cNvPr id="10" name="Text 4"/>
          <p:cNvSpPr/>
          <p:nvPr/>
        </p:nvSpPr>
        <p:spPr>
          <a:xfrm>
            <a:off x="8696325" y="3486150"/>
            <a:ext cx="2409825" cy="5030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80"/>
              </a:lnSpc>
              <a:buNone/>
            </a:pPr>
            <a:r>
              <a:rPr lang="en-US" sz="1650" b="1" dirty="0">
                <a:solidFill>
                  <a:srgbClr val="63A4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Natural Language
Explanations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7905750" y="5743575"/>
            <a:ext cx="3593753" cy="3961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60"/>
              </a:lnSpc>
              <a:buNone/>
            </a:pPr>
            <a:r>
              <a:rPr lang="en-US" sz="1200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 Black Box Decisions - Every
suggestion includes clear reasoning</a:t>
            </a:r>
            <a:endParaRPr lang="en-US" sz="1200" dirty="0"/>
          </a:p>
        </p:txBody>
      </p:sp>
      <p:sp>
        <p:nvSpPr>
          <p:cNvPr id="12" name="Text 6"/>
          <p:cNvSpPr/>
          <p:nvPr/>
        </p:nvSpPr>
        <p:spPr>
          <a:xfrm>
            <a:off x="1019175" y="4171950"/>
            <a:ext cx="3101280" cy="8417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8"/>
              </a:lnSpc>
              <a:buNone/>
            </a:pPr>
            <a:r>
              <a:rPr lang="en-US" sz="1275" dirty="0">
                <a:solidFill>
                  <a:srgbClr val="2C2C2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Every recommendation tracked
with reasoning: “Selected Café
X because you prefer quiet, free
spots with 92% relaxation match”</a:t>
            </a:r>
            <a:endParaRPr lang="en-US" sz="1275" dirty="0"/>
          </a:p>
        </p:txBody>
      </p:sp>
      <p:sp>
        <p:nvSpPr>
          <p:cNvPr id="13" name="Text 7"/>
          <p:cNvSpPr/>
          <p:nvPr/>
        </p:nvSpPr>
        <p:spPr>
          <a:xfrm>
            <a:off x="4924425" y="4171950"/>
            <a:ext cx="2650778" cy="89177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55"/>
              </a:lnSpc>
              <a:buNone/>
            </a:pPr>
            <a:r>
              <a:rPr lang="en-US" sz="1350" dirty="0">
                <a:solidFill>
                  <a:srgbClr val="2C2C2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Cumulative reward tracking
and satisfaction trends help
optimize future
recommendations</a:t>
            </a:r>
            <a:endParaRPr lang="en-US" sz="1350" dirty="0"/>
          </a:p>
        </p:txBody>
      </p:sp>
      <p:sp>
        <p:nvSpPr>
          <p:cNvPr id="14" name="Text 8"/>
          <p:cNvSpPr/>
          <p:nvPr/>
        </p:nvSpPr>
        <p:spPr>
          <a:xfrm>
            <a:off x="8639175" y="4171950"/>
            <a:ext cx="2650778" cy="84177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658"/>
              </a:lnSpc>
              <a:buNone/>
            </a:pPr>
            <a:r>
              <a:rPr lang="en-US" sz="1275" dirty="0">
                <a:solidFill>
                  <a:srgbClr val="2C2C2C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“This museum recommended
because you enjoy culture
(89% match) and it's 10
minutes from your hotel”</a:t>
            </a:r>
            <a:endParaRPr lang="en-US" sz="1275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79FFD0B-0655-9ECA-40D3-45AA4C6FE4ED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92" y="5013127"/>
            <a:ext cx="9180463" cy="14881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5569" y="4512469"/>
            <a:ext cx="1511796" cy="685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5569" y="3278088"/>
            <a:ext cx="1548259" cy="58281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5569" y="1851571"/>
            <a:ext cx="1548259" cy="822871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54094" y="1673275"/>
            <a:ext cx="1914079" cy="267459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05365" y="2290465"/>
            <a:ext cx="329059" cy="31536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5679" y="1844725"/>
            <a:ext cx="451098" cy="383977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2698" y="1673275"/>
            <a:ext cx="1328886" cy="267459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42965" y="1673275"/>
            <a:ext cx="2365177" cy="267459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169" y="1474440"/>
            <a:ext cx="2621161" cy="3161407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905828" y="266700"/>
            <a:ext cx="10789920" cy="73059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753"/>
              </a:lnSpc>
              <a:buNone/>
            </a:pPr>
            <a:r>
              <a:rPr lang="en-US" sz="4425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See It In Action</a:t>
            </a:r>
            <a:endParaRPr lang="en-US" sz="4425" dirty="0"/>
          </a:p>
        </p:txBody>
      </p:sp>
      <p:sp>
        <p:nvSpPr>
          <p:cNvPr id="15" name="Text 1"/>
          <p:cNvSpPr/>
          <p:nvPr/>
        </p:nvSpPr>
        <p:spPr>
          <a:xfrm>
            <a:off x="160958" y="981075"/>
            <a:ext cx="124587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b="1" dirty="0">
                <a:solidFill>
                  <a:srgbClr val="F96D5D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60-Second Demo: Barcelona Adventure</a:t>
            </a:r>
            <a:endParaRPr lang="en-US" sz="2250" dirty="0"/>
          </a:p>
        </p:txBody>
      </p:sp>
      <p:sp>
        <p:nvSpPr>
          <p:cNvPr id="16" name="Text 2"/>
          <p:cNvSpPr/>
          <p:nvPr/>
        </p:nvSpPr>
        <p:spPr>
          <a:xfrm>
            <a:off x="10363200" y="5810250"/>
            <a:ext cx="555278" cy="34379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354"/>
              </a:lnSpc>
              <a:buNone/>
            </a:pPr>
            <a:r>
              <a:rPr lang="en-US" sz="1425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Try It
Live!</a:t>
            </a:r>
            <a:endParaRPr lang="en-US" sz="1425" dirty="0"/>
          </a:p>
        </p:txBody>
      </p:sp>
      <p:sp>
        <p:nvSpPr>
          <p:cNvPr id="17" name="Text 3"/>
          <p:cNvSpPr/>
          <p:nvPr/>
        </p:nvSpPr>
        <p:spPr>
          <a:xfrm>
            <a:off x="1066800" y="4476750"/>
            <a:ext cx="1131540" cy="2934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1050" b="1" i="1" dirty="0">
                <a:solidFill>
                  <a:srgbClr val="2C2C2C"/>
                </a:solidFill>
                <a:latin typeface="ComicSansMS-Bold" pitchFamily="34" charset="0"/>
                <a:ea typeface="ComicSansMS-Bold" pitchFamily="34" charset="-122"/>
                <a:cs typeface="ComicSansMS-Bold" pitchFamily="34" charset="-120"/>
              </a:rPr>
              <a:t>Profile Setup
Complete</a:t>
            </a:r>
            <a:endParaRPr lang="en-US" sz="1050" dirty="0"/>
          </a:p>
        </p:txBody>
      </p:sp>
      <p:sp>
        <p:nvSpPr>
          <p:cNvPr id="18" name="Text 4"/>
          <p:cNvSpPr/>
          <p:nvPr/>
        </p:nvSpPr>
        <p:spPr>
          <a:xfrm>
            <a:off x="3276600" y="4476750"/>
            <a:ext cx="1508671" cy="2934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1050" b="1" i="1" dirty="0">
                <a:solidFill>
                  <a:srgbClr val="2C2C2C"/>
                </a:solidFill>
                <a:latin typeface="ComicSansMS-Bold" pitchFamily="34" charset="0"/>
                <a:ea typeface="ComicSansMS-Bold" pitchFamily="34" charset="-122"/>
                <a:cs typeface="ComicSansMS-Bold" pitchFamily="34" charset="-120"/>
              </a:rPr>
              <a:t>AI Generates
Personalized Plan</a:t>
            </a:r>
            <a:endParaRPr lang="en-US" sz="1050" dirty="0"/>
          </a:p>
        </p:txBody>
      </p:sp>
      <p:sp>
        <p:nvSpPr>
          <p:cNvPr id="19" name="Text 5"/>
          <p:cNvSpPr/>
          <p:nvPr/>
        </p:nvSpPr>
        <p:spPr>
          <a:xfrm>
            <a:off x="5543550" y="4476750"/>
            <a:ext cx="1864965" cy="29348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155"/>
              </a:lnSpc>
              <a:buNone/>
            </a:pPr>
            <a:r>
              <a:rPr lang="en-US" sz="1050" b="1" i="1" dirty="0">
                <a:solidFill>
                  <a:srgbClr val="2C2C2C"/>
                </a:solidFill>
                <a:latin typeface="ComicSansMS-Bold" pitchFamily="34" charset="0"/>
                <a:ea typeface="ComicSansMS-Bold" pitchFamily="34" charset="-122"/>
                <a:cs typeface="ComicSansMS-Bold" pitchFamily="34" charset="-120"/>
              </a:rPr>
              <a:t>User Gives Feedback:
"I'm Tired"</a:t>
            </a:r>
            <a:endParaRPr lang="en-US" sz="1050" dirty="0"/>
          </a:p>
        </p:txBody>
      </p:sp>
      <p:sp>
        <p:nvSpPr>
          <p:cNvPr id="20" name="Text 6"/>
          <p:cNvSpPr/>
          <p:nvPr/>
        </p:nvSpPr>
        <p:spPr>
          <a:xfrm>
            <a:off x="7953375" y="4476750"/>
            <a:ext cx="1791593" cy="3143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38"/>
              </a:lnSpc>
              <a:buNone/>
            </a:pPr>
            <a:r>
              <a:rPr lang="en-US" sz="1125" b="1" i="1" dirty="0">
                <a:solidFill>
                  <a:srgbClr val="2C2C2C"/>
                </a:solidFill>
                <a:latin typeface="ComicSansMS-Bold" pitchFamily="34" charset="0"/>
                <a:ea typeface="ComicSansMS-Bold" pitchFamily="34" charset="-122"/>
                <a:cs typeface="ComicSansMS-Bold" pitchFamily="34" charset="-120"/>
              </a:rPr>
              <a:t>Instant Adaptation:
Hike → Rooftop Bar</a:t>
            </a:r>
            <a:endParaRPr lang="en-US" sz="1125" dirty="0"/>
          </a:p>
        </p:txBody>
      </p:sp>
      <p:sp>
        <p:nvSpPr>
          <p:cNvPr id="21" name="Text 7"/>
          <p:cNvSpPr/>
          <p:nvPr/>
        </p:nvSpPr>
        <p:spPr>
          <a:xfrm>
            <a:off x="10334625" y="1600200"/>
            <a:ext cx="3268980" cy="13617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073"/>
              </a:lnSpc>
              <a:buNone/>
            </a:pPr>
            <a:r>
              <a:rPr lang="en-US" sz="975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Mood Sliders in Action</a:t>
            </a:r>
            <a:endParaRPr lang="en-US" sz="975" dirty="0"/>
          </a:p>
        </p:txBody>
      </p:sp>
      <p:sp>
        <p:nvSpPr>
          <p:cNvPr id="22" name="Text 8"/>
          <p:cNvSpPr/>
          <p:nvPr/>
        </p:nvSpPr>
        <p:spPr>
          <a:xfrm>
            <a:off x="10334625" y="3048000"/>
            <a:ext cx="1371600" cy="837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660"/>
              </a:lnSpc>
              <a:buNone/>
            </a:pPr>
            <a:r>
              <a:rPr lang="en-US" sz="600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Weather Trigger</a:t>
            </a:r>
            <a:endParaRPr lang="en-US" sz="600" dirty="0"/>
          </a:p>
        </p:txBody>
      </p:sp>
      <p:sp>
        <p:nvSpPr>
          <p:cNvPr id="23" name="Text 9"/>
          <p:cNvSpPr/>
          <p:nvPr/>
        </p:nvSpPr>
        <p:spPr>
          <a:xfrm>
            <a:off x="10334625" y="4305300"/>
            <a:ext cx="1508760" cy="11519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907"/>
              </a:lnSpc>
              <a:buNone/>
            </a:pPr>
            <a:r>
              <a:rPr lang="en-US" sz="825" b="1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Match Scores</a:t>
            </a:r>
            <a:endParaRPr lang="en-US" sz="825" dirty="0"/>
          </a:p>
        </p:txBody>
      </p:sp>
      <p:sp>
        <p:nvSpPr>
          <p:cNvPr id="24" name="Text 10"/>
          <p:cNvSpPr/>
          <p:nvPr/>
        </p:nvSpPr>
        <p:spPr>
          <a:xfrm>
            <a:off x="10363200" y="6219825"/>
            <a:ext cx="681038" cy="1714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675"/>
              </a:lnSpc>
              <a:buNone/>
            </a:pPr>
            <a:r>
              <a:rPr lang="en-US" sz="675" dirty="0">
                <a:solidFill>
                  <a:srgbClr val="2C2C2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For instant
demo access</a:t>
            </a:r>
            <a:endParaRPr lang="en-US" sz="675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1974204C-0302-61E0-35E7-003DE2B74207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153" y="4944517"/>
            <a:ext cx="1377553" cy="118630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7075" y="5061198"/>
            <a:ext cx="1731169" cy="97378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7388" y="2098477"/>
            <a:ext cx="1316682" cy="109031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7584" y="2071092"/>
            <a:ext cx="1304479" cy="11589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2353" y="2077938"/>
            <a:ext cx="1475184" cy="112469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2284571" y="523875"/>
            <a:ext cx="8046720" cy="54069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257"/>
              </a:lnSpc>
              <a:buNone/>
            </a:pPr>
            <a:r>
              <a:rPr lang="en-US" sz="3300" b="1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Why Choose DRAIP</a:t>
            </a:r>
            <a:endParaRPr lang="en-US" sz="3300" dirty="0"/>
          </a:p>
        </p:txBody>
      </p:sp>
      <p:sp>
        <p:nvSpPr>
          <p:cNvPr id="9" name="Text 1"/>
          <p:cNvSpPr/>
          <p:nvPr/>
        </p:nvSpPr>
        <p:spPr>
          <a:xfrm>
            <a:off x="235729" y="3333750"/>
            <a:ext cx="4560570" cy="29810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347"/>
              </a:lnSpc>
              <a:buNone/>
            </a:pPr>
            <a:r>
              <a:rPr lang="en-US" sz="1575" b="1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100% Personalized</a:t>
            </a:r>
            <a:endParaRPr lang="en-US" sz="1575" dirty="0"/>
          </a:p>
        </p:txBody>
      </p:sp>
      <p:sp>
        <p:nvSpPr>
          <p:cNvPr id="10" name="Text 2"/>
          <p:cNvSpPr/>
          <p:nvPr/>
        </p:nvSpPr>
        <p:spPr>
          <a:xfrm>
            <a:off x="4795793" y="3333750"/>
            <a:ext cx="2766060" cy="31224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459"/>
              </a:lnSpc>
              <a:buNone/>
            </a:pPr>
            <a:r>
              <a:rPr lang="en-US" sz="1650" b="1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Saves Hours</a:t>
            </a:r>
            <a:endParaRPr lang="en-US" sz="1650" dirty="0"/>
          </a:p>
        </p:txBody>
      </p:sp>
      <p:sp>
        <p:nvSpPr>
          <p:cNvPr id="11" name="Text 3"/>
          <p:cNvSpPr/>
          <p:nvPr/>
        </p:nvSpPr>
        <p:spPr>
          <a:xfrm>
            <a:off x="8446249" y="3333750"/>
            <a:ext cx="2880360" cy="29810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347"/>
              </a:lnSpc>
              <a:buNone/>
            </a:pPr>
            <a:r>
              <a:rPr lang="en-US" sz="1575" b="1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Budget Smart</a:t>
            </a:r>
            <a:endParaRPr lang="en-US" sz="1575" dirty="0"/>
          </a:p>
        </p:txBody>
      </p:sp>
      <p:sp>
        <p:nvSpPr>
          <p:cNvPr id="12" name="Text 4"/>
          <p:cNvSpPr/>
          <p:nvPr/>
        </p:nvSpPr>
        <p:spPr>
          <a:xfrm>
            <a:off x="3467100" y="5162550"/>
            <a:ext cx="3600450" cy="2780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189"/>
              </a:lnSpc>
              <a:buNone/>
            </a:pPr>
            <a:r>
              <a:rPr lang="en-US" sz="1575" b="1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Global Coverage</a:t>
            </a:r>
            <a:endParaRPr lang="en-US" sz="1575" dirty="0"/>
          </a:p>
        </p:txBody>
      </p:sp>
      <p:sp>
        <p:nvSpPr>
          <p:cNvPr id="13" name="Text 5"/>
          <p:cNvSpPr/>
          <p:nvPr/>
        </p:nvSpPr>
        <p:spPr>
          <a:xfrm>
            <a:off x="8296275" y="5162550"/>
            <a:ext cx="3600450" cy="27801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189"/>
              </a:lnSpc>
              <a:buNone/>
            </a:pPr>
            <a:r>
              <a:rPr lang="en-US" sz="1575" b="1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Completely Free</a:t>
            </a:r>
            <a:endParaRPr lang="en-US" sz="1575" dirty="0"/>
          </a:p>
        </p:txBody>
      </p:sp>
      <p:sp>
        <p:nvSpPr>
          <p:cNvPr id="14" name="Text 6"/>
          <p:cNvSpPr/>
          <p:nvPr/>
        </p:nvSpPr>
        <p:spPr>
          <a:xfrm>
            <a:off x="-971104" y="1181100"/>
            <a:ext cx="14859000" cy="2647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085"/>
              </a:lnSpc>
              <a:buNone/>
            </a:pPr>
            <a:r>
              <a:rPr lang="en-US" sz="1500" b="1" dirty="0">
                <a:solidFill>
                  <a:srgbClr val="9E8D6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Five game-changing benefits that transform your travel experience</a:t>
            </a:r>
            <a:endParaRPr lang="en-US" sz="1500" dirty="0"/>
          </a:p>
        </p:txBody>
      </p:sp>
      <p:sp>
        <p:nvSpPr>
          <p:cNvPr id="15" name="Text 7"/>
          <p:cNvSpPr/>
          <p:nvPr/>
        </p:nvSpPr>
        <p:spPr>
          <a:xfrm>
            <a:off x="1076325" y="3695700"/>
            <a:ext cx="2965103" cy="3658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1200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Adapts to your mood, energy, and
unique travel style in real-time</a:t>
            </a:r>
            <a:endParaRPr lang="en-US" sz="1200" dirty="0"/>
          </a:p>
        </p:txBody>
      </p:sp>
      <p:sp>
        <p:nvSpPr>
          <p:cNvPr id="16" name="Text 8"/>
          <p:cNvSpPr/>
          <p:nvPr/>
        </p:nvSpPr>
        <p:spPr>
          <a:xfrm>
            <a:off x="4857750" y="3695700"/>
            <a:ext cx="2765971" cy="3658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1200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Complete itinerary generated in
seconds, not days of research</a:t>
            </a:r>
            <a:endParaRPr lang="en-US" sz="1200" dirty="0"/>
          </a:p>
        </p:txBody>
      </p:sp>
      <p:sp>
        <p:nvSpPr>
          <p:cNvPr id="17" name="Text 9"/>
          <p:cNvSpPr/>
          <p:nvPr/>
        </p:nvSpPr>
        <p:spPr>
          <a:xfrm>
            <a:off x="8458200" y="3695700"/>
            <a:ext cx="2912715" cy="3658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1200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Real-time spending alerts prevent
budget surprises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3467100" y="5505450"/>
            <a:ext cx="2587823" cy="3887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30"/>
              </a:lnSpc>
              <a:buNone/>
            </a:pPr>
            <a:r>
              <a:rPr lang="en-US" sz="1275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Works anywhere with
50,000+ locations worldwide</a:t>
            </a:r>
            <a:endParaRPr lang="en-US" sz="1275" dirty="0"/>
          </a:p>
        </p:txBody>
      </p:sp>
      <p:sp>
        <p:nvSpPr>
          <p:cNvPr id="19" name="Text 11"/>
          <p:cNvSpPr/>
          <p:nvPr/>
        </p:nvSpPr>
        <p:spPr>
          <a:xfrm>
            <a:off x="8296275" y="5505450"/>
            <a:ext cx="2430661" cy="36582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440"/>
              </a:lnSpc>
              <a:buNone/>
            </a:pPr>
            <a:r>
              <a:rPr lang="en-US" sz="1200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Core features require no API
keys or hidden costs</a:t>
            </a:r>
            <a:endParaRPr lang="en-US" sz="12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DC0B6D7C-2EF8-AE04-B719-E550441934BF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4498777"/>
            <a:ext cx="1804392" cy="80917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1090" y="1940719"/>
            <a:ext cx="1280071" cy="100116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2863" y="3010644"/>
            <a:ext cx="1304479" cy="99432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675" y="4327327"/>
            <a:ext cx="1414165" cy="104239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9357" y="1940719"/>
            <a:ext cx="1121569" cy="1021705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09573" y="466725"/>
            <a:ext cx="11761470" cy="55542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373"/>
              </a:lnSpc>
              <a:buNone/>
            </a:pPr>
            <a:r>
              <a:rPr lang="en-US" sz="3675" b="1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What's Next For DRAIP</a:t>
            </a:r>
            <a:endParaRPr lang="en-US" sz="3675" dirty="0"/>
          </a:p>
        </p:txBody>
      </p:sp>
      <p:sp>
        <p:nvSpPr>
          <p:cNvPr id="9" name="Text 1"/>
          <p:cNvSpPr/>
          <p:nvPr/>
        </p:nvSpPr>
        <p:spPr>
          <a:xfrm>
            <a:off x="844823" y="1152525"/>
            <a:ext cx="10972800" cy="36864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903"/>
              </a:lnSpc>
              <a:buNone/>
            </a:pPr>
            <a:r>
              <a:rPr lang="en-US" sz="2250" dirty="0">
                <a:solidFill>
                  <a:srgbClr val="9F8D6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Expanding Your Travel Experience</a:t>
            </a:r>
            <a:endParaRPr lang="en-US" sz="2250" dirty="0"/>
          </a:p>
        </p:txBody>
      </p:sp>
      <p:sp>
        <p:nvSpPr>
          <p:cNvPr id="10" name="Text 2"/>
          <p:cNvSpPr/>
          <p:nvPr/>
        </p:nvSpPr>
        <p:spPr>
          <a:xfrm>
            <a:off x="1218188" y="3038475"/>
            <a:ext cx="2880360" cy="2297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09"/>
              </a:lnSpc>
              <a:buNone/>
            </a:pPr>
            <a:r>
              <a:rPr lang="en-US" sz="1350" b="1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Group Planning</a:t>
            </a:r>
            <a:endParaRPr lang="en-US" sz="1350" dirty="0"/>
          </a:p>
        </p:txBody>
      </p:sp>
      <p:sp>
        <p:nvSpPr>
          <p:cNvPr id="11" name="Text 3"/>
          <p:cNvSpPr/>
          <p:nvPr/>
        </p:nvSpPr>
        <p:spPr>
          <a:xfrm>
            <a:off x="849630" y="5438775"/>
            <a:ext cx="4320540" cy="2297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09"/>
              </a:lnSpc>
              <a:buNone/>
            </a:pPr>
            <a:r>
              <a:rPr lang="en-US" sz="1350" b="1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Photo-Based Discovery</a:t>
            </a:r>
            <a:endParaRPr lang="en-US" sz="1350" dirty="0"/>
          </a:p>
        </p:txBody>
      </p:sp>
      <p:sp>
        <p:nvSpPr>
          <p:cNvPr id="12" name="Text 4"/>
          <p:cNvSpPr/>
          <p:nvPr/>
        </p:nvSpPr>
        <p:spPr>
          <a:xfrm>
            <a:off x="7974300" y="3038475"/>
            <a:ext cx="3497580" cy="2297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09"/>
              </a:lnSpc>
              <a:buNone/>
            </a:pPr>
            <a:r>
              <a:rPr lang="en-US" sz="1350" b="1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Native Mobile App</a:t>
            </a:r>
            <a:endParaRPr lang="en-US" sz="1350" dirty="0"/>
          </a:p>
        </p:txBody>
      </p:sp>
      <p:sp>
        <p:nvSpPr>
          <p:cNvPr id="13" name="Text 5"/>
          <p:cNvSpPr/>
          <p:nvPr/>
        </p:nvSpPr>
        <p:spPr>
          <a:xfrm>
            <a:off x="4622899" y="4095750"/>
            <a:ext cx="3086100" cy="2297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09"/>
              </a:lnSpc>
              <a:buNone/>
            </a:pPr>
            <a:r>
              <a:rPr lang="en-US" sz="1350" b="1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Voice Interface</a:t>
            </a:r>
            <a:endParaRPr lang="en-US" sz="1350" dirty="0"/>
          </a:p>
        </p:txBody>
      </p:sp>
      <p:sp>
        <p:nvSpPr>
          <p:cNvPr id="14" name="Text 6"/>
          <p:cNvSpPr/>
          <p:nvPr/>
        </p:nvSpPr>
        <p:spPr>
          <a:xfrm>
            <a:off x="7977143" y="5438775"/>
            <a:ext cx="2880360" cy="2297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09"/>
              </a:lnSpc>
              <a:buNone/>
            </a:pPr>
            <a:r>
              <a:rPr lang="en-US" sz="1350" b="1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Direct Booking</a:t>
            </a:r>
            <a:endParaRPr lang="en-US" sz="1350" dirty="0"/>
          </a:p>
        </p:txBody>
      </p:sp>
      <p:sp>
        <p:nvSpPr>
          <p:cNvPr id="15" name="Text 7"/>
          <p:cNvSpPr/>
          <p:nvPr/>
        </p:nvSpPr>
        <p:spPr>
          <a:xfrm>
            <a:off x="1447800" y="3324225"/>
            <a:ext cx="2493615" cy="57417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8"/>
              </a:lnSpc>
              <a:buNone/>
            </a:pPr>
            <a:r>
              <a:rPr lang="en-US" sz="1125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Collaborative trip planning with
consensus-building tools for
families and friends</a:t>
            </a:r>
            <a:endParaRPr lang="en-US" sz="1125" dirty="0"/>
          </a:p>
        </p:txBody>
      </p:sp>
      <p:sp>
        <p:nvSpPr>
          <p:cNvPr id="16" name="Text 8"/>
          <p:cNvSpPr/>
          <p:nvPr/>
        </p:nvSpPr>
        <p:spPr>
          <a:xfrm>
            <a:off x="1752600" y="5810250"/>
            <a:ext cx="2462213" cy="3143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38"/>
              </a:lnSpc>
              <a:buNone/>
            </a:pPr>
            <a:r>
              <a:rPr lang="en-US" sz="1125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Upload a photo you love - find
similar places worldwide</a:t>
            </a:r>
            <a:endParaRPr lang="en-US" sz="1125" dirty="0"/>
          </a:p>
        </p:txBody>
      </p:sp>
      <p:sp>
        <p:nvSpPr>
          <p:cNvPr id="17" name="Text 9"/>
          <p:cNvSpPr/>
          <p:nvPr/>
        </p:nvSpPr>
        <p:spPr>
          <a:xfrm>
            <a:off x="8343900" y="3324225"/>
            <a:ext cx="2807940" cy="38278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08"/>
              </a:lnSpc>
              <a:buNone/>
            </a:pPr>
            <a:r>
              <a:rPr lang="en-US" sz="1125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iOS &amp; Android app with offline
functionality and push notifications</a:t>
            </a:r>
            <a:endParaRPr lang="en-US" sz="1125" dirty="0"/>
          </a:p>
        </p:txBody>
      </p:sp>
      <p:sp>
        <p:nvSpPr>
          <p:cNvPr id="18" name="Text 10"/>
          <p:cNvSpPr/>
          <p:nvPr/>
        </p:nvSpPr>
        <p:spPr>
          <a:xfrm>
            <a:off x="8172450" y="5810250"/>
            <a:ext cx="2514600" cy="3143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38"/>
              </a:lnSpc>
              <a:buNone/>
            </a:pPr>
            <a:r>
              <a:rPr lang="en-US" sz="1125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One-click reservations through
integrated travel platforms</a:t>
            </a:r>
            <a:endParaRPr lang="en-US" sz="1125" dirty="0"/>
          </a:p>
        </p:txBody>
      </p:sp>
      <p:sp>
        <p:nvSpPr>
          <p:cNvPr id="19" name="Text 11"/>
          <p:cNvSpPr/>
          <p:nvPr/>
        </p:nvSpPr>
        <p:spPr>
          <a:xfrm>
            <a:off x="5038725" y="4438650"/>
            <a:ext cx="2388840" cy="3143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238"/>
              </a:lnSpc>
              <a:buNone/>
            </a:pPr>
            <a:r>
              <a:rPr lang="en-US" sz="1125" dirty="0">
                <a:solidFill>
                  <a:srgbClr val="2935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Natural language interaction -
just say what you need</a:t>
            </a:r>
            <a:endParaRPr lang="en-US" sz="1125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4C677D9-CFB1-506D-463D-7F279705DBEE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098" y="1467594"/>
            <a:ext cx="3596580" cy="339462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369" y="2317998"/>
            <a:ext cx="1194792" cy="93940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063" y="2386459"/>
            <a:ext cx="963067" cy="795486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1796" y="4944517"/>
            <a:ext cx="511969" cy="534888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0777" y="2084784"/>
            <a:ext cx="646063" cy="123438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28784" y="260598"/>
            <a:ext cx="524173" cy="52119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7773" y="0"/>
            <a:ext cx="658267" cy="473125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1255" y="0"/>
            <a:ext cx="658267" cy="473125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098" y="315367"/>
            <a:ext cx="511969" cy="500509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1008013"/>
            <a:ext cx="609600" cy="802332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-1701180" y="466725"/>
            <a:ext cx="16287750" cy="70574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558"/>
              </a:lnSpc>
              <a:buNone/>
            </a:pPr>
            <a:r>
              <a:rPr lang="en-US" sz="4275" b="1" dirty="0">
                <a:solidFill>
                  <a:srgbClr val="293241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Ready for Smarter Travel?</a:t>
            </a:r>
            <a:endParaRPr lang="en-US" sz="4275" dirty="0"/>
          </a:p>
        </p:txBody>
      </p:sp>
      <p:sp>
        <p:nvSpPr>
          <p:cNvPr id="15" name="Text 1"/>
          <p:cNvSpPr/>
          <p:nvPr/>
        </p:nvSpPr>
        <p:spPr>
          <a:xfrm>
            <a:off x="-1616869" y="1362075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dirty="0">
                <a:solidFill>
                  <a:srgbClr val="EE6C6C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Join the DRAIP Community Today</a:t>
            </a:r>
            <a:endParaRPr lang="en-US" sz="2400" dirty="0"/>
          </a:p>
        </p:txBody>
      </p:sp>
      <p:sp>
        <p:nvSpPr>
          <p:cNvPr id="16" name="Text 2"/>
          <p:cNvSpPr/>
          <p:nvPr/>
        </p:nvSpPr>
        <p:spPr>
          <a:xfrm>
            <a:off x="9144000" y="5715000"/>
            <a:ext cx="2451646" cy="6935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730"/>
              </a:lnSpc>
              <a:buNone/>
            </a:pPr>
            <a:r>
              <a:rPr lang="en-US" sz="2100" b="1" i="1" dirty="0">
                <a:solidFill>
                  <a:srgbClr val="6D687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Share your travel
dreams with us!</a:t>
            </a:r>
            <a:endParaRPr lang="en-US" sz="2100" dirty="0"/>
          </a:p>
        </p:txBody>
      </p:sp>
      <p:sp>
        <p:nvSpPr>
          <p:cNvPr id="17" name="Text 3"/>
          <p:cNvSpPr/>
          <p:nvPr/>
        </p:nvSpPr>
        <p:spPr>
          <a:xfrm>
            <a:off x="90443" y="3533775"/>
            <a:ext cx="3566160" cy="2742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Try Live Demo</a:t>
            </a:r>
            <a:endParaRPr lang="en-US" sz="1800" dirty="0"/>
          </a:p>
        </p:txBody>
      </p:sp>
      <p:sp>
        <p:nvSpPr>
          <p:cNvPr id="18" name="Text 4"/>
          <p:cNvSpPr/>
          <p:nvPr/>
        </p:nvSpPr>
        <p:spPr>
          <a:xfrm>
            <a:off x="3581400" y="3448050"/>
            <a:ext cx="1330523" cy="5485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Explore on
GitHub</a:t>
            </a:r>
            <a:endParaRPr lang="en-US" sz="1800" dirty="0"/>
          </a:p>
        </p:txBody>
      </p:sp>
      <p:sp>
        <p:nvSpPr>
          <p:cNvPr id="19" name="Text 5"/>
          <p:cNvSpPr/>
          <p:nvPr/>
        </p:nvSpPr>
        <p:spPr>
          <a:xfrm>
            <a:off x="5056778" y="3533775"/>
            <a:ext cx="3291840" cy="27429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16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Get in Touch</a:t>
            </a:r>
            <a:endParaRPr lang="en-US" sz="1800" dirty="0"/>
          </a:p>
        </p:txBody>
      </p:sp>
      <p:sp>
        <p:nvSpPr>
          <p:cNvPr id="20" name="Text 6"/>
          <p:cNvSpPr/>
          <p:nvPr/>
        </p:nvSpPr>
        <p:spPr>
          <a:xfrm>
            <a:off x="4488656" y="6296025"/>
            <a:ext cx="3429000" cy="285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875" dirty="0">
                <a:solidFill>
                  <a:srgbClr val="293241"/>
                </a:solidFill>
                <a:latin typeface="NotoSansMonoCJKsc-Regular" pitchFamily="34" charset="0"/>
                <a:ea typeface="NotoSansMonoCJKsc-Regular" pitchFamily="34" charset="-122"/>
                <a:cs typeface="NotoSansMonoCJKsc-Regular" pitchFamily="34" charset="-120"/>
              </a:rPr>
              <a:t>www.draip.ai</a:t>
            </a:r>
            <a:endParaRPr lang="en-US" sz="1875" dirty="0"/>
          </a:p>
        </p:txBody>
      </p:sp>
      <p:sp>
        <p:nvSpPr>
          <p:cNvPr id="21" name="Text 7"/>
          <p:cNvSpPr/>
          <p:nvPr/>
        </p:nvSpPr>
        <p:spPr>
          <a:xfrm>
            <a:off x="895350" y="4029075"/>
            <a:ext cx="1938337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500" dirty="0">
                <a:solidFill>
                  <a:srgbClr val="293241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Experience DRAIP
in action</a:t>
            </a:r>
            <a:endParaRPr lang="en-US" sz="1500" dirty="0"/>
          </a:p>
        </p:txBody>
      </p:sp>
      <p:sp>
        <p:nvSpPr>
          <p:cNvPr id="22" name="Text 8"/>
          <p:cNvSpPr/>
          <p:nvPr/>
        </p:nvSpPr>
        <p:spPr>
          <a:xfrm>
            <a:off x="3333750" y="4095750"/>
            <a:ext cx="1948755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500" dirty="0">
                <a:solidFill>
                  <a:srgbClr val="293241"/>
                </a:solidFill>
                <a:latin typeface="Roboto-Regular" pitchFamily="34" charset="0"/>
                <a:ea typeface="Roboto-Regular" pitchFamily="34" charset="-122"/>
                <a:cs typeface="Roboto-Regular" pitchFamily="34" charset="-120"/>
              </a:rPr>
              <a:t>Dive into the
open-source code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5171569" y="4029075"/>
            <a:ext cx="3040380" cy="2533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algn="ctr">
              <a:lnSpc>
                <a:spcPts val="1995"/>
              </a:lnSpc>
            </a:pPr>
            <a:r>
              <a:rPr lang="en-US" sz="1425" dirty="0" err="1">
                <a:solidFill>
                  <a:srgbClr val="293241"/>
                </a:solidFill>
                <a:latin typeface="Calibri (Corps)"/>
                <a:ea typeface="Roboto-Regular" pitchFamily="34" charset="-122"/>
                <a:cs typeface="Roboto-Regular" pitchFamily="34" charset="-120"/>
              </a:rPr>
              <a:t>MA@ainc</a:t>
            </a:r>
            <a:r>
              <a:rPr lang="en-US" sz="1600" dirty="0">
                <a:solidFill>
                  <a:srgbClr val="293241"/>
                </a:solidFill>
                <a:latin typeface="Calibri (Corps)"/>
                <a:ea typeface="NotoSansMonoCJKsc-Regular" pitchFamily="34" charset="-122"/>
                <a:cs typeface="NotoSansMonoCJKsc-Regular" pitchFamily="34" charset="-120"/>
              </a:rPr>
              <a:t> .</a:t>
            </a:r>
            <a:r>
              <a:rPr lang="en-US" sz="1600" dirty="0" err="1">
                <a:solidFill>
                  <a:srgbClr val="293241"/>
                </a:solidFill>
                <a:latin typeface="Calibri (Corps)"/>
                <a:ea typeface="NotoSansMonoCJKsc-Regular" pitchFamily="34" charset="-122"/>
                <a:cs typeface="NotoSansMonoCJKsc-Regular" pitchFamily="34" charset="-120"/>
              </a:rPr>
              <a:t>tn</a:t>
            </a:r>
            <a:endParaRPr lang="en-US" sz="1425" dirty="0">
              <a:latin typeface="Calibri (Corps)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38AA1A9-DE26-EA05-6DD3-C0B1367AAC16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26267" y="4649688"/>
            <a:ext cx="658267" cy="589657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3686" y="3737521"/>
            <a:ext cx="219373" cy="23306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482" y="2043559"/>
            <a:ext cx="255984" cy="22621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3694" y="1611511"/>
            <a:ext cx="670471" cy="61034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3165" y="1833990"/>
            <a:ext cx="4719206" cy="3999496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-1793602" y="466725"/>
            <a:ext cx="15944850" cy="51003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016"/>
              </a:lnSpc>
              <a:buNone/>
            </a:pPr>
            <a:r>
              <a:rPr lang="en-US" sz="3375" b="1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Travel Planning is Overwhelming</a:t>
            </a:r>
            <a:endParaRPr lang="en-US" sz="3375" dirty="0"/>
          </a:p>
        </p:txBody>
      </p:sp>
      <p:sp>
        <p:nvSpPr>
          <p:cNvPr id="9" name="Text 1"/>
          <p:cNvSpPr/>
          <p:nvPr/>
        </p:nvSpPr>
        <p:spPr>
          <a:xfrm>
            <a:off x="-4559662" y="1171575"/>
            <a:ext cx="22219920" cy="29482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322"/>
              </a:lnSpc>
              <a:buNone/>
            </a:pPr>
            <a:r>
              <a:rPr lang="en-US" sz="1800" dirty="0">
                <a:solidFill>
                  <a:srgbClr val="F16050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Traditional planning leaves travelers frustrated before their journey even begins</a:t>
            </a:r>
            <a:endParaRPr lang="en-US" sz="1800" dirty="0"/>
          </a:p>
        </p:txBody>
      </p:sp>
      <p:sp>
        <p:nvSpPr>
          <p:cNvPr id="10" name="Text 2"/>
          <p:cNvSpPr/>
          <p:nvPr/>
        </p:nvSpPr>
        <p:spPr>
          <a:xfrm>
            <a:off x="6618164" y="2142233"/>
            <a:ext cx="3886200" cy="2266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785"/>
              </a:lnSpc>
              <a:buNone/>
            </a:pPr>
            <a:r>
              <a:rPr lang="en-US" sz="1500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Hours of Research</a:t>
            </a:r>
            <a:endParaRPr lang="en-US" sz="1500" dirty="0"/>
          </a:p>
        </p:txBody>
      </p:sp>
      <p:sp>
        <p:nvSpPr>
          <p:cNvPr id="11" name="Text 3"/>
          <p:cNvSpPr/>
          <p:nvPr/>
        </p:nvSpPr>
        <p:spPr>
          <a:xfrm>
            <a:off x="9604101" y="2017142"/>
            <a:ext cx="2022128" cy="4533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785"/>
              </a:lnSpc>
              <a:buNone/>
            </a:pPr>
            <a:r>
              <a:rPr lang="en-US" sz="1500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Generic
Recommendations</a:t>
            </a:r>
            <a:endParaRPr lang="en-US" sz="1500" dirty="0"/>
          </a:p>
        </p:txBody>
      </p:sp>
      <p:sp>
        <p:nvSpPr>
          <p:cNvPr id="12" name="Text 4"/>
          <p:cNvSpPr/>
          <p:nvPr/>
        </p:nvSpPr>
        <p:spPr>
          <a:xfrm>
            <a:off x="6686550" y="3714750"/>
            <a:ext cx="4080510" cy="2379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74"/>
              </a:lnSpc>
              <a:buNone/>
            </a:pPr>
            <a:r>
              <a:rPr lang="en-US" sz="1575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App Fragmentation</a:t>
            </a:r>
            <a:endParaRPr lang="en-US" sz="1575" dirty="0"/>
          </a:p>
        </p:txBody>
      </p:sp>
      <p:sp>
        <p:nvSpPr>
          <p:cNvPr id="13" name="Text 5"/>
          <p:cNvSpPr/>
          <p:nvPr/>
        </p:nvSpPr>
        <p:spPr>
          <a:xfrm>
            <a:off x="6686550" y="5248275"/>
            <a:ext cx="3840480" cy="2379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74"/>
              </a:lnSpc>
              <a:buNone/>
            </a:pPr>
            <a:r>
              <a:rPr lang="en-US" sz="1575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Budget Surprises</a:t>
            </a:r>
            <a:endParaRPr lang="en-US" sz="1575" dirty="0"/>
          </a:p>
        </p:txBody>
      </p:sp>
      <p:sp>
        <p:nvSpPr>
          <p:cNvPr id="14" name="Text 6"/>
          <p:cNvSpPr/>
          <p:nvPr/>
        </p:nvSpPr>
        <p:spPr>
          <a:xfrm>
            <a:off x="9604101" y="3723084"/>
            <a:ext cx="3771900" cy="24943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63"/>
              </a:lnSpc>
              <a:buNone/>
            </a:pPr>
            <a:r>
              <a:rPr lang="en-US" sz="1650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Rigid Schedules</a:t>
            </a:r>
            <a:endParaRPr lang="en-US" sz="1650" dirty="0"/>
          </a:p>
        </p:txBody>
      </p:sp>
      <p:sp>
        <p:nvSpPr>
          <p:cNvPr id="15" name="Text 7"/>
          <p:cNvSpPr/>
          <p:nvPr/>
        </p:nvSpPr>
        <p:spPr>
          <a:xfrm>
            <a:off x="6448425" y="2476500"/>
            <a:ext cx="2587823" cy="54426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Juggling Google Maps,
Weather.com, Booking.com,
and TripAdvisor creates chaos.</a:t>
            </a:r>
            <a:endParaRPr lang="en-US" sz="1200" dirty="0"/>
          </a:p>
        </p:txBody>
      </p:sp>
      <p:sp>
        <p:nvSpPr>
          <p:cNvPr id="16" name="Text 8"/>
          <p:cNvSpPr/>
          <p:nvPr/>
        </p:nvSpPr>
        <p:spPr>
          <a:xfrm>
            <a:off x="9248775" y="2600325"/>
            <a:ext cx="2409825" cy="54426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One-size-fits-all itineraries
ignore your unique interests
and energy levels.</a:t>
            </a:r>
            <a:endParaRPr lang="en-US" sz="1200" dirty="0"/>
          </a:p>
        </p:txBody>
      </p:sp>
      <p:sp>
        <p:nvSpPr>
          <p:cNvPr id="17" name="Text 9"/>
          <p:cNvSpPr/>
          <p:nvPr/>
        </p:nvSpPr>
        <p:spPr>
          <a:xfrm>
            <a:off x="6448425" y="4010025"/>
            <a:ext cx="2346871" cy="54426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Switching between multiple
apps disrupts flow and
increases decision fatigue.</a:t>
            </a:r>
            <a:endParaRPr lang="en-US" sz="1200" dirty="0"/>
          </a:p>
        </p:txBody>
      </p:sp>
      <p:sp>
        <p:nvSpPr>
          <p:cNvPr id="18" name="Text 10"/>
          <p:cNvSpPr/>
          <p:nvPr/>
        </p:nvSpPr>
        <p:spPr>
          <a:xfrm>
            <a:off x="9248775" y="4010025"/>
            <a:ext cx="2577405" cy="54426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Fixed plans break down when
weather changes or energy
levels shift.</a:t>
            </a:r>
            <a:endParaRPr lang="en-US" sz="1200" dirty="0"/>
          </a:p>
        </p:txBody>
      </p:sp>
      <p:sp>
        <p:nvSpPr>
          <p:cNvPr id="19" name="Text 11"/>
          <p:cNvSpPr/>
          <p:nvPr/>
        </p:nvSpPr>
        <p:spPr>
          <a:xfrm>
            <a:off x="6448425" y="5543550"/>
            <a:ext cx="2200275" cy="50988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339"/>
              </a:lnSpc>
              <a:buNone/>
            </a:pPr>
            <a:r>
              <a:rPr lang="en-US" sz="1125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Hidden costs accumulate
without real-time tracking,
causing financial stress.</a:t>
            </a:r>
            <a:endParaRPr lang="en-US" sz="1125" dirty="0"/>
          </a:p>
        </p:txBody>
      </p:sp>
      <p:sp>
        <p:nvSpPr>
          <p:cNvPr id="20" name="Text 12"/>
          <p:cNvSpPr/>
          <p:nvPr/>
        </p:nvSpPr>
        <p:spPr>
          <a:xfrm>
            <a:off x="9248775" y="5267325"/>
            <a:ext cx="2587823" cy="7709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17"/>
              </a:lnSpc>
              <a:buNone/>
            </a:pPr>
            <a:r>
              <a:rPr lang="en-US" sz="1275" dirty="0">
                <a:solidFill>
                  <a:srgbClr val="292B3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average traveler spends
8+ hours planning a single
trip across 12+ different
websites and apps.</a:t>
            </a:r>
            <a:endParaRPr lang="en-US" sz="1275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3A5A777-5E26-45B9-53C0-B4AC0EE79B15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2B49A0C8-0DD9-E095-7996-D1DDF7D465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4943" y="2288828"/>
            <a:ext cx="419158" cy="323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1655" y="5774382"/>
            <a:ext cx="658267" cy="651421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65" y="5774382"/>
            <a:ext cx="658267" cy="65142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863" y="5774382"/>
            <a:ext cx="621655" cy="651421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12596" y="1878955"/>
            <a:ext cx="3316188" cy="313402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59475" y="2996803"/>
            <a:ext cx="1975098" cy="89148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3694" y="1940719"/>
            <a:ext cx="4523184" cy="3031182"/>
          </a:xfrm>
          <a:prstGeom prst="rect">
            <a:avLst/>
          </a:prstGeom>
        </p:spPr>
      </p:pic>
      <p:sp>
        <p:nvSpPr>
          <p:cNvPr id="9" name="Text 0"/>
          <p:cNvSpPr/>
          <p:nvPr/>
        </p:nvSpPr>
        <p:spPr>
          <a:xfrm>
            <a:off x="-5646435" y="314325"/>
            <a:ext cx="24711660" cy="5372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230"/>
              </a:lnSpc>
              <a:buNone/>
            </a:pPr>
            <a:r>
              <a:rPr lang="en-US" sz="3525" b="1" dirty="0">
                <a:solidFill>
                  <a:srgbClr val="232644"/>
                </a:solidFill>
                <a:latin typeface="Hubot Sans" pitchFamily="34" charset="0"/>
                <a:ea typeface="Hubot Sans" pitchFamily="34" charset="-122"/>
                <a:cs typeface="Hubot Sans" pitchFamily="34" charset="-120"/>
              </a:rPr>
              <a:t>Meet DRAIP – Your Intelligent Travel Companion</a:t>
            </a:r>
            <a:endParaRPr lang="en-US" sz="3525" dirty="0"/>
          </a:p>
        </p:txBody>
      </p:sp>
      <p:sp>
        <p:nvSpPr>
          <p:cNvPr id="10" name="Text 1"/>
          <p:cNvSpPr/>
          <p:nvPr/>
        </p:nvSpPr>
        <p:spPr>
          <a:xfrm>
            <a:off x="-3257580" y="962025"/>
            <a:ext cx="19522440" cy="3040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394"/>
              </a:lnSpc>
              <a:buNone/>
            </a:pPr>
            <a:r>
              <a:rPr lang="en-US" sz="2100" b="1" dirty="0">
                <a:solidFill>
                  <a:srgbClr val="F1654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One app that understands you, your mood, and your destination</a:t>
            </a:r>
            <a:endParaRPr lang="en-US" sz="2100" dirty="0"/>
          </a:p>
        </p:txBody>
      </p:sp>
      <p:sp>
        <p:nvSpPr>
          <p:cNvPr id="11" name="Text 2"/>
          <p:cNvSpPr/>
          <p:nvPr/>
        </p:nvSpPr>
        <p:spPr>
          <a:xfrm>
            <a:off x="1685925" y="5886450"/>
            <a:ext cx="2409825" cy="4342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710"/>
              </a:lnSpc>
              <a:buNone/>
            </a:pPr>
            <a:r>
              <a:rPr lang="en-US" sz="1425" b="1" dirty="0">
                <a:solidFill>
                  <a:srgbClr val="232644"/>
                </a:solidFill>
                <a:latin typeface="Calibri (Corps)"/>
                <a:ea typeface="Noto Sans SC" pitchFamily="34" charset="-122"/>
                <a:cs typeface="Noto Sans SC" pitchFamily="34" charset="-120"/>
              </a:rPr>
              <a:t>Mood-Aware - Adapts to
how you feel</a:t>
            </a:r>
            <a:endParaRPr lang="en-US" sz="1425" dirty="0">
              <a:latin typeface="Calibri (Corps)"/>
            </a:endParaRPr>
          </a:p>
        </p:txBody>
      </p:sp>
      <p:sp>
        <p:nvSpPr>
          <p:cNvPr id="12" name="Text 3"/>
          <p:cNvSpPr/>
          <p:nvPr/>
        </p:nvSpPr>
        <p:spPr>
          <a:xfrm>
            <a:off x="5238750" y="5886450"/>
            <a:ext cx="2650778" cy="43428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710"/>
              </a:lnSpc>
              <a:buNone/>
            </a:pPr>
            <a:r>
              <a:rPr lang="en-US" sz="1425" b="1" dirty="0">
                <a:solidFill>
                  <a:srgbClr val="232644"/>
                </a:solidFill>
                <a:latin typeface="Calibri (Corps)"/>
                <a:ea typeface="Noto Sans SC" pitchFamily="34" charset="-122"/>
                <a:cs typeface="Noto Sans SC" pitchFamily="34" charset="-120"/>
              </a:rPr>
              <a:t>All-in-One - Maps, weather,
recommendations unified</a:t>
            </a:r>
            <a:endParaRPr lang="en-US" sz="1425" dirty="0">
              <a:latin typeface="Calibri (Corps)"/>
            </a:endParaRPr>
          </a:p>
        </p:txBody>
      </p:sp>
      <p:sp>
        <p:nvSpPr>
          <p:cNvPr id="13" name="Text 4"/>
          <p:cNvSpPr/>
          <p:nvPr/>
        </p:nvSpPr>
        <p:spPr>
          <a:xfrm>
            <a:off x="9001125" y="5886450"/>
            <a:ext cx="213732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00"/>
              </a:lnSpc>
              <a:buNone/>
            </a:pPr>
            <a:r>
              <a:rPr lang="en-US" sz="1500" b="1" dirty="0">
                <a:solidFill>
                  <a:srgbClr val="232644"/>
                </a:solidFill>
                <a:latin typeface="Calibri (Corps)"/>
                <a:ea typeface="Noto Sans SC" pitchFamily="34" charset="-122"/>
                <a:cs typeface="Noto Sans SC" pitchFamily="34" charset="-120"/>
              </a:rPr>
              <a:t>Real-Time AI - Learns
and adjusts instantly</a:t>
            </a:r>
            <a:endParaRPr lang="en-US" sz="1500" dirty="0">
              <a:latin typeface="Calibri (Corps)"/>
            </a:endParaRPr>
          </a:p>
        </p:txBody>
      </p:sp>
      <p:sp>
        <p:nvSpPr>
          <p:cNvPr id="15" name="Text 6"/>
          <p:cNvSpPr/>
          <p:nvPr/>
        </p:nvSpPr>
        <p:spPr>
          <a:xfrm>
            <a:off x="838200" y="5143500"/>
            <a:ext cx="10206990" cy="24973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67"/>
              </a:lnSpc>
              <a:buNone/>
            </a:pPr>
            <a:r>
              <a:rPr lang="en-US" sz="1425" dirty="0">
                <a:solidFill>
                  <a:srgbClr val="232644"/>
                </a:solidFill>
                <a:latin typeface="Calibri (Corps)"/>
                <a:ea typeface="Noto Sans SC" pitchFamily="34" charset="-122"/>
                <a:cs typeface="Noto Sans SC" pitchFamily="34" charset="-120"/>
              </a:rPr>
              <a:t>Traditional Planning: Overwhelming &amp; Fragmented</a:t>
            </a:r>
            <a:endParaRPr lang="en-US" sz="1425" dirty="0">
              <a:latin typeface="Calibri (Corps)"/>
            </a:endParaRPr>
          </a:p>
        </p:txBody>
      </p:sp>
      <p:sp>
        <p:nvSpPr>
          <p:cNvPr id="16" name="Text 7"/>
          <p:cNvSpPr/>
          <p:nvPr/>
        </p:nvSpPr>
        <p:spPr>
          <a:xfrm>
            <a:off x="8391525" y="5143500"/>
            <a:ext cx="6080760" cy="249734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67"/>
              </a:lnSpc>
              <a:buNone/>
            </a:pPr>
            <a:r>
              <a:rPr lang="en-US" sz="1425" dirty="0">
                <a:solidFill>
                  <a:srgbClr val="23264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DRAIP: Unified &amp; Intelligent</a:t>
            </a:r>
            <a:endParaRPr lang="en-US" sz="1425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669E3B3-F60F-118D-A822-214972C7CA46}"/>
              </a:ext>
            </a:extLst>
          </p:cNvPr>
          <p:cNvSpPr txBox="1"/>
          <p:nvPr/>
        </p:nvSpPr>
        <p:spPr>
          <a:xfrm>
            <a:off x="4439097" y="1350050"/>
            <a:ext cx="5040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Personalized</a:t>
            </a:r>
            <a:r>
              <a:rPr lang="fr-FR" dirty="0"/>
              <a:t> </a:t>
            </a:r>
            <a:r>
              <a:rPr lang="fr-FR" dirty="0" err="1"/>
              <a:t>itineraries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adapt</a:t>
            </a:r>
            <a:r>
              <a:rPr lang="fr-FR" dirty="0"/>
              <a:t> in real-time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680FAB-3095-DCDF-B7E2-DB3EE933DC03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369" y="6343650"/>
            <a:ext cx="231577" cy="21937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855" y="2914650"/>
            <a:ext cx="1731169" cy="175557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1482" y="2304157"/>
            <a:ext cx="231577" cy="23306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5765" y="2914650"/>
            <a:ext cx="1840855" cy="177611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8675" y="2311003"/>
            <a:ext cx="219373" cy="219373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91694" y="2989957"/>
            <a:ext cx="1779984" cy="1611511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03898" y="2304157"/>
            <a:ext cx="243780" cy="22621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992" y="2935188"/>
            <a:ext cx="1926282" cy="157728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4086" y="2324844"/>
            <a:ext cx="255984" cy="198834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-3871927" y="533400"/>
            <a:ext cx="20772120" cy="53727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230"/>
              </a:lnSpc>
              <a:buNone/>
            </a:pPr>
            <a:r>
              <a:rPr lang="en-US" sz="3525" b="1" dirty="0">
                <a:solidFill>
                  <a:srgbClr val="23262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Intelligent Planning in 4 Simple Steps</a:t>
            </a:r>
            <a:endParaRPr lang="en-US" sz="3525" dirty="0"/>
          </a:p>
        </p:txBody>
      </p:sp>
      <p:sp>
        <p:nvSpPr>
          <p:cNvPr id="13" name="Text 1"/>
          <p:cNvSpPr/>
          <p:nvPr/>
        </p:nvSpPr>
        <p:spPr>
          <a:xfrm>
            <a:off x="-1707832" y="1152525"/>
            <a:ext cx="16322040" cy="38397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024"/>
              </a:lnSpc>
              <a:buNone/>
            </a:pPr>
            <a:r>
              <a:rPr lang="en-US" sz="2100" dirty="0">
                <a:solidFill>
                  <a:srgbClr val="9E7B6B"/>
                </a:solidFill>
                <a:latin typeface="Calibri (Corps)"/>
                <a:ea typeface="Noto Sans SC" pitchFamily="34" charset="-122"/>
                <a:cs typeface="Noto Sans SC" pitchFamily="34" charset="-120"/>
              </a:rPr>
              <a:t>From destination to personalized journey in minutes</a:t>
            </a:r>
            <a:endParaRPr lang="en-US" sz="2100" dirty="0">
              <a:latin typeface="Calibri (Corps)"/>
            </a:endParaRPr>
          </a:p>
        </p:txBody>
      </p:sp>
      <p:sp>
        <p:nvSpPr>
          <p:cNvPr id="14" name="Text 2"/>
          <p:cNvSpPr/>
          <p:nvPr/>
        </p:nvSpPr>
        <p:spPr>
          <a:xfrm>
            <a:off x="962025" y="2314575"/>
            <a:ext cx="4480560" cy="2280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796"/>
              </a:lnSpc>
              <a:buNone/>
            </a:pPr>
            <a:r>
              <a:rPr lang="en-US" sz="1575" dirty="0">
                <a:solidFill>
                  <a:srgbClr val="23262F"/>
                </a:solidFill>
                <a:latin typeface="Calibri (Corps)"/>
                <a:ea typeface="Noto Sans SC" pitchFamily="34" charset="-122"/>
                <a:cs typeface="Noto Sans SC" pitchFamily="34" charset="-120"/>
              </a:rPr>
              <a:t>🗺️ Set Destination</a:t>
            </a:r>
            <a:endParaRPr lang="en-US" sz="1575" dirty="0">
              <a:latin typeface="Calibri (Corps)"/>
            </a:endParaRPr>
          </a:p>
        </p:txBody>
      </p:sp>
      <p:sp>
        <p:nvSpPr>
          <p:cNvPr id="15" name="Text 3"/>
          <p:cNvSpPr/>
          <p:nvPr/>
        </p:nvSpPr>
        <p:spPr>
          <a:xfrm>
            <a:off x="3762375" y="2314575"/>
            <a:ext cx="4720590" cy="2280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796"/>
              </a:lnSpc>
              <a:buNone/>
            </a:pPr>
            <a:r>
              <a:rPr lang="en-US" sz="1575" dirty="0">
                <a:solidFill>
                  <a:srgbClr val="23262F"/>
                </a:solidFill>
                <a:latin typeface="Calibri (Corps)"/>
                <a:ea typeface="Noto Sans SC" pitchFamily="34" charset="-122"/>
                <a:cs typeface="Noto Sans SC" pitchFamily="34" charset="-120"/>
              </a:rPr>
              <a:t>👤 Define Your Style</a:t>
            </a:r>
            <a:endParaRPr lang="en-US" sz="1575" dirty="0">
              <a:latin typeface="Calibri (Corps)"/>
            </a:endParaRPr>
          </a:p>
        </p:txBody>
      </p:sp>
      <p:sp>
        <p:nvSpPr>
          <p:cNvPr id="16" name="Text 4"/>
          <p:cNvSpPr/>
          <p:nvPr/>
        </p:nvSpPr>
        <p:spPr>
          <a:xfrm>
            <a:off x="6753225" y="2314575"/>
            <a:ext cx="3760470" cy="22800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796"/>
              </a:lnSpc>
              <a:buNone/>
            </a:pPr>
            <a:r>
              <a:rPr lang="en-US" sz="1575" dirty="0">
                <a:solidFill>
                  <a:srgbClr val="23262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🤖 AI Generation</a:t>
            </a:r>
            <a:endParaRPr lang="en-US" sz="1575" dirty="0"/>
          </a:p>
        </p:txBody>
      </p:sp>
      <p:sp>
        <p:nvSpPr>
          <p:cNvPr id="17" name="Text 5"/>
          <p:cNvSpPr/>
          <p:nvPr/>
        </p:nvSpPr>
        <p:spPr>
          <a:xfrm>
            <a:off x="9248775" y="2314575"/>
            <a:ext cx="5181600" cy="2171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710"/>
              </a:lnSpc>
              <a:buNone/>
            </a:pPr>
            <a:r>
              <a:rPr lang="en-US" sz="1500" dirty="0">
                <a:solidFill>
                  <a:srgbClr val="23262F"/>
                </a:solidFill>
                <a:latin typeface="Calibri (Corps)"/>
                <a:ea typeface="Noto Sans SC" pitchFamily="34" charset="-122"/>
                <a:cs typeface="Noto Sans SC" pitchFamily="34" charset="-120"/>
              </a:rPr>
              <a:t>📱 Real-Time Adaptation</a:t>
            </a:r>
            <a:endParaRPr lang="en-US" sz="1500" dirty="0">
              <a:latin typeface="Calibri (Corps)"/>
            </a:endParaRPr>
          </a:p>
        </p:txBody>
      </p:sp>
      <p:sp>
        <p:nvSpPr>
          <p:cNvPr id="18" name="Text 6"/>
          <p:cNvSpPr/>
          <p:nvPr/>
        </p:nvSpPr>
        <p:spPr>
          <a:xfrm>
            <a:off x="962025" y="5057775"/>
            <a:ext cx="1864965" cy="487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3657600" y="5057775"/>
            <a:ext cx="2263080" cy="4875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920"/>
              </a:lnSpc>
              <a:buNone/>
            </a:pPr>
            <a:endParaRPr lang="en-US" sz="1500" dirty="0"/>
          </a:p>
        </p:txBody>
      </p:sp>
      <p:sp>
        <p:nvSpPr>
          <p:cNvPr id="22" name="Text 10"/>
          <p:cNvSpPr/>
          <p:nvPr/>
        </p:nvSpPr>
        <p:spPr>
          <a:xfrm>
            <a:off x="9372600" y="6372225"/>
            <a:ext cx="6156960" cy="1433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128"/>
              </a:lnSpc>
              <a:buNone/>
            </a:pPr>
            <a:r>
              <a:rPr lang="en-US" sz="1200" dirty="0">
                <a:solidFill>
                  <a:srgbClr val="23262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Complete setup in under 2 minutes</a:t>
            </a:r>
            <a:endParaRPr lang="en-US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6FB603C-D9C5-C514-BF87-1E7B4AE0CDA3}"/>
              </a:ext>
            </a:extLst>
          </p:cNvPr>
          <p:cNvSpPr txBox="1"/>
          <p:nvPr/>
        </p:nvSpPr>
        <p:spPr>
          <a:xfrm>
            <a:off x="397638" y="5185112"/>
            <a:ext cx="2804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/>
              <a:t>Choose</a:t>
            </a:r>
            <a:r>
              <a:rPr lang="fr-FR" sz="1400" dirty="0"/>
              <a:t> </a:t>
            </a:r>
            <a:r>
              <a:rPr lang="fr-FR" sz="1400" dirty="0" err="1"/>
              <a:t>your</a:t>
            </a:r>
            <a:r>
              <a:rPr lang="fr-FR" sz="1400" dirty="0"/>
              <a:t> </a:t>
            </a:r>
            <a:r>
              <a:rPr lang="fr-FR" sz="1400" dirty="0" err="1"/>
              <a:t>dream</a:t>
            </a:r>
            <a:r>
              <a:rPr lang="fr-FR" sz="1400" dirty="0"/>
              <a:t> </a:t>
            </a:r>
          </a:p>
          <a:p>
            <a:pPr algn="ctr"/>
            <a:r>
              <a:rPr lang="fr-FR" sz="1400" dirty="0"/>
              <a:t>destination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58FD058-EE40-E6BF-30FA-0887AD2ABFD7}"/>
              </a:ext>
            </a:extLst>
          </p:cNvPr>
          <p:cNvSpPr txBox="1"/>
          <p:nvPr/>
        </p:nvSpPr>
        <p:spPr>
          <a:xfrm>
            <a:off x="3386806" y="5161835"/>
            <a:ext cx="2804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Set </a:t>
            </a:r>
            <a:r>
              <a:rPr lang="fr-FR" sz="1400" dirty="0" err="1"/>
              <a:t>mood</a:t>
            </a:r>
            <a:r>
              <a:rPr lang="fr-FR" sz="1400" dirty="0"/>
              <a:t>, </a:t>
            </a:r>
            <a:r>
              <a:rPr lang="fr-FR" sz="1400" dirty="0" err="1"/>
              <a:t>preferences</a:t>
            </a:r>
            <a:r>
              <a:rPr lang="fr-FR" sz="1400" dirty="0"/>
              <a:t> </a:t>
            </a:r>
          </a:p>
          <a:p>
            <a:pPr algn="ctr"/>
            <a:r>
              <a:rPr lang="fr-FR" sz="1400" dirty="0"/>
              <a:t>&amp; lifestyle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BF485F71-4EFA-2348-2B68-F4C873E50BC9}"/>
              </a:ext>
            </a:extLst>
          </p:cNvPr>
          <p:cNvSpPr txBox="1"/>
          <p:nvPr/>
        </p:nvSpPr>
        <p:spPr>
          <a:xfrm>
            <a:off x="6241702" y="5161835"/>
            <a:ext cx="2804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AI </a:t>
            </a:r>
            <a:r>
              <a:rPr lang="fr-FR" sz="1400" dirty="0" err="1"/>
              <a:t>creates</a:t>
            </a:r>
            <a:r>
              <a:rPr lang="fr-FR" sz="1400" dirty="0"/>
              <a:t> </a:t>
            </a:r>
            <a:r>
              <a:rPr lang="fr-FR" sz="1400" dirty="0" err="1"/>
              <a:t>personalized</a:t>
            </a:r>
            <a:endParaRPr lang="fr-FR" sz="1400" dirty="0"/>
          </a:p>
          <a:p>
            <a:pPr algn="ctr"/>
            <a:r>
              <a:rPr lang="fr-FR" sz="1400" dirty="0"/>
              <a:t> </a:t>
            </a:r>
            <a:r>
              <a:rPr lang="fr-FR" sz="1400" dirty="0" err="1"/>
              <a:t>itinerary</a:t>
            </a:r>
            <a:endParaRPr lang="fr-FR" sz="1400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A385928-02AA-AAD7-1183-F0307B7DBDE5}"/>
              </a:ext>
            </a:extLst>
          </p:cNvPr>
          <p:cNvSpPr txBox="1"/>
          <p:nvPr/>
        </p:nvSpPr>
        <p:spPr>
          <a:xfrm>
            <a:off x="8582383" y="5166777"/>
            <a:ext cx="3496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Plans </a:t>
            </a:r>
            <a:r>
              <a:rPr lang="fr-FR" sz="1400" dirty="0" err="1"/>
              <a:t>adapt</a:t>
            </a:r>
            <a:r>
              <a:rPr lang="fr-FR" sz="1400" dirty="0"/>
              <a:t> to </a:t>
            </a:r>
            <a:r>
              <a:rPr lang="fr-FR" sz="1400" dirty="0" err="1"/>
              <a:t>your</a:t>
            </a:r>
            <a:r>
              <a:rPr lang="fr-FR" sz="1400" dirty="0"/>
              <a:t> </a:t>
            </a:r>
            <a:r>
              <a:rPr lang="fr-FR" sz="1400" dirty="0" err="1"/>
              <a:t>mood</a:t>
            </a:r>
            <a:r>
              <a:rPr lang="fr-FR" sz="1400" dirty="0"/>
              <a:t> </a:t>
            </a:r>
          </a:p>
          <a:p>
            <a:pPr algn="ctr"/>
            <a:r>
              <a:rPr lang="fr-FR" sz="1400" dirty="0"/>
              <a:t>&amp; </a:t>
            </a:r>
            <a:r>
              <a:rPr lang="fr-FR" sz="1400" dirty="0" err="1"/>
              <a:t>environement</a:t>
            </a:r>
            <a:endParaRPr lang="fr-FR" sz="1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E0ED374-0D24-B4BD-6B32-EF9389B2E61E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7569" y="4896594"/>
            <a:ext cx="1670298" cy="1419523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8377" y="4341019"/>
            <a:ext cx="511969" cy="479971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7294" y="4896594"/>
            <a:ext cx="1645890" cy="141952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157" y="4361557"/>
            <a:ext cx="463153" cy="438894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9773" y="2468761"/>
            <a:ext cx="1682353" cy="1309836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08377" y="1927027"/>
            <a:ext cx="451098" cy="44574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0369" y="2359075"/>
            <a:ext cx="1584871" cy="1446907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1090" y="1995636"/>
            <a:ext cx="304800" cy="287982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0157" y="1940719"/>
            <a:ext cx="463153" cy="411361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1400130" y="400050"/>
            <a:ext cx="9909810" cy="57804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552"/>
              </a:lnSpc>
              <a:buNone/>
            </a:pPr>
            <a:r>
              <a:rPr lang="en-US" sz="3825" b="1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App Knows You</a:t>
            </a:r>
            <a:endParaRPr lang="en-US" sz="3825" dirty="0"/>
          </a:p>
        </p:txBody>
      </p:sp>
      <p:sp>
        <p:nvSpPr>
          <p:cNvPr id="13" name="Text 1"/>
          <p:cNvSpPr/>
          <p:nvPr/>
        </p:nvSpPr>
        <p:spPr>
          <a:xfrm>
            <a:off x="1807637" y="1943100"/>
            <a:ext cx="3703320" cy="35748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815"/>
              </a:lnSpc>
              <a:buNone/>
            </a:pPr>
            <a:r>
              <a:rPr lang="en-US" sz="2025" b="1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Mood Sliders</a:t>
            </a:r>
            <a:endParaRPr lang="en-US" sz="2025" dirty="0"/>
          </a:p>
        </p:txBody>
      </p:sp>
      <p:sp>
        <p:nvSpPr>
          <p:cNvPr id="14" name="Text 2"/>
          <p:cNvSpPr/>
          <p:nvPr/>
        </p:nvSpPr>
        <p:spPr>
          <a:xfrm>
            <a:off x="1381125" y="4371975"/>
            <a:ext cx="4023360" cy="2912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94"/>
              </a:lnSpc>
              <a:buNone/>
            </a:pPr>
            <a:r>
              <a:rPr lang="en-US" sz="1650" b="1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Activity Filters</a:t>
            </a:r>
            <a:endParaRPr lang="en-US" sz="1650" dirty="0"/>
          </a:p>
        </p:txBody>
      </p:sp>
      <p:sp>
        <p:nvSpPr>
          <p:cNvPr id="15" name="Text 3"/>
          <p:cNvSpPr/>
          <p:nvPr/>
        </p:nvSpPr>
        <p:spPr>
          <a:xfrm>
            <a:off x="6019800" y="1943100"/>
            <a:ext cx="4274820" cy="2912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94"/>
              </a:lnSpc>
              <a:buNone/>
            </a:pPr>
            <a:r>
              <a:rPr lang="en-US" sz="1650" b="1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Smart Preferences</a:t>
            </a:r>
            <a:endParaRPr lang="en-US" sz="1650" dirty="0"/>
          </a:p>
        </p:txBody>
      </p:sp>
      <p:sp>
        <p:nvSpPr>
          <p:cNvPr id="16" name="Text 4"/>
          <p:cNvSpPr/>
          <p:nvPr/>
        </p:nvSpPr>
        <p:spPr>
          <a:xfrm>
            <a:off x="5772150" y="4371975"/>
            <a:ext cx="3771900" cy="2912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94"/>
              </a:lnSpc>
              <a:buNone/>
            </a:pPr>
            <a:r>
              <a:rPr lang="en-US" sz="1650" b="1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Smart Transport</a:t>
            </a:r>
            <a:endParaRPr lang="en-US" sz="1650" dirty="0"/>
          </a:p>
        </p:txBody>
      </p:sp>
      <p:sp>
        <p:nvSpPr>
          <p:cNvPr id="17" name="Text 5"/>
          <p:cNvSpPr/>
          <p:nvPr/>
        </p:nvSpPr>
        <p:spPr>
          <a:xfrm>
            <a:off x="-3170917" y="1085850"/>
            <a:ext cx="19442430" cy="35748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815"/>
              </a:lnSpc>
              <a:buNone/>
            </a:pPr>
            <a:r>
              <a:rPr lang="en-US" sz="2025" b="1" dirty="0">
                <a:solidFill>
                  <a:srgbClr val="F1604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Smart profiling that understands your unique travel personality</a:t>
            </a:r>
            <a:endParaRPr lang="en-US" sz="2025" dirty="0"/>
          </a:p>
        </p:txBody>
      </p:sp>
      <p:sp>
        <p:nvSpPr>
          <p:cNvPr id="18" name="Text 6"/>
          <p:cNvSpPr/>
          <p:nvPr/>
        </p:nvSpPr>
        <p:spPr>
          <a:xfrm>
            <a:off x="9734550" y="3171825"/>
            <a:ext cx="1875383" cy="73163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440"/>
              </a:lnSpc>
              <a:buNone/>
            </a:pPr>
            <a:r>
              <a:rPr lang="en-US" sz="1200" b="1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 Profile:
High Energy + Food
Lover + Walking
Preferred</a:t>
            </a:r>
            <a:endParaRPr lang="en-US" sz="1200" dirty="0"/>
          </a:p>
        </p:txBody>
      </p:sp>
      <p:sp>
        <p:nvSpPr>
          <p:cNvPr id="19" name="Text 7"/>
          <p:cNvSpPr/>
          <p:nvPr/>
        </p:nvSpPr>
        <p:spPr>
          <a:xfrm>
            <a:off x="771525" y="2457450"/>
            <a:ext cx="2200275" cy="857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350"/>
              </a:lnSpc>
              <a:buNone/>
            </a:pPr>
            <a:r>
              <a:rPr lang="en-US" sz="1125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Express your current state
across five dimensions:
Energy, Relaxation,
Adventure, Social, and
Culture</a:t>
            </a:r>
            <a:endParaRPr lang="en-US" sz="1125" dirty="0"/>
          </a:p>
        </p:txBody>
      </p:sp>
      <p:sp>
        <p:nvSpPr>
          <p:cNvPr id="20" name="Text 8"/>
          <p:cNvSpPr/>
          <p:nvPr/>
        </p:nvSpPr>
        <p:spPr>
          <a:xfrm>
            <a:off x="771525" y="4857750"/>
            <a:ext cx="2252663" cy="82272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Customize by
Indoor/Outdoor,
Free/Paid, Duration, and
personal constraints</a:t>
            </a:r>
            <a:endParaRPr lang="en-US" sz="1350" dirty="0"/>
          </a:p>
        </p:txBody>
      </p:sp>
      <p:sp>
        <p:nvSpPr>
          <p:cNvPr id="21" name="Text 9"/>
          <p:cNvSpPr/>
          <p:nvPr/>
        </p:nvSpPr>
        <p:spPr>
          <a:xfrm>
            <a:off x="5162550" y="2457450"/>
            <a:ext cx="2273498" cy="91454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440"/>
              </a:lnSpc>
              <a:buNone/>
            </a:pPr>
            <a:r>
              <a:rPr lang="en-US" sz="1200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Fine-tune across eight
categories: Food, Nature,
Museums, Shopping,
Nightlife, Art, History, and
Wellness</a:t>
            </a:r>
            <a:endParaRPr lang="en-US" sz="1200" dirty="0"/>
          </a:p>
        </p:txBody>
      </p:sp>
      <p:sp>
        <p:nvSpPr>
          <p:cNvPr id="22" name="Text 10"/>
          <p:cNvSpPr/>
          <p:nvPr/>
        </p:nvSpPr>
        <p:spPr>
          <a:xfrm>
            <a:off x="5162550" y="4857750"/>
            <a:ext cx="2336453" cy="58310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30"/>
              </a:lnSpc>
              <a:buNone/>
            </a:pPr>
            <a:r>
              <a:rPr lang="en-US" sz="1275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Choose Walking, Biking,
Public Transit, or Car with
distance preferences</a:t>
            </a:r>
            <a:endParaRPr lang="en-US" sz="1275" dirty="0"/>
          </a:p>
        </p:txBody>
      </p:sp>
      <p:sp>
        <p:nvSpPr>
          <p:cNvPr id="23" name="Text 11"/>
          <p:cNvSpPr/>
          <p:nvPr/>
        </p:nvSpPr>
        <p:spPr>
          <a:xfrm>
            <a:off x="9734550" y="4343400"/>
            <a:ext cx="2001143" cy="41136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20"/>
              </a:lnSpc>
              <a:buNone/>
            </a:pPr>
            <a:r>
              <a:rPr lang="en-US" sz="1350" dirty="0">
                <a:solidFill>
                  <a:srgbClr val="293547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Street food tour with
2-hour walking route</a:t>
            </a:r>
            <a:endParaRPr lang="en-US" sz="135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40C76B-E8FB-6170-93A0-D5E028CB6DE1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690" y="1782961"/>
            <a:ext cx="4206180" cy="437539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1004887" y="400050"/>
            <a:ext cx="14916150" cy="5143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375" b="1" dirty="0">
                <a:solidFill>
                  <a:srgbClr val="292F3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Your Personal AI Travel Agent</a:t>
            </a:r>
            <a:endParaRPr lang="en-US" sz="3375" dirty="0"/>
          </a:p>
        </p:txBody>
      </p:sp>
      <p:sp>
        <p:nvSpPr>
          <p:cNvPr id="5" name="Text 1"/>
          <p:cNvSpPr/>
          <p:nvPr/>
        </p:nvSpPr>
        <p:spPr>
          <a:xfrm>
            <a:off x="-5220682" y="1019175"/>
            <a:ext cx="23591520" cy="3292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592"/>
              </a:lnSpc>
              <a:buNone/>
            </a:pPr>
            <a:r>
              <a:rPr lang="en-US" sz="1800" dirty="0">
                <a:solidFill>
                  <a:srgbClr val="F16542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Intelligent analysis of your preferences creates perfectly tailored travel experiences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838200" y="1838325"/>
            <a:ext cx="4327178" cy="5759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12"/>
              </a:lnSpc>
              <a:buNone/>
            </a:pPr>
            <a:r>
              <a:rPr lang="en-US" sz="1200" b="1" dirty="0">
                <a:solidFill>
                  <a:srgbClr val="292F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🧠 Multi-Dimensional Analysis
Processes 15+ preference factors including
mood, energy, interests, and constraints.</a:t>
            </a:r>
            <a:endParaRPr lang="en-US" sz="1200" dirty="0"/>
          </a:p>
        </p:txBody>
      </p:sp>
      <p:sp>
        <p:nvSpPr>
          <p:cNvPr id="7" name="Text 3"/>
          <p:cNvSpPr/>
          <p:nvPr/>
        </p:nvSpPr>
        <p:spPr>
          <a:xfrm>
            <a:off x="838200" y="2762250"/>
            <a:ext cx="4452938" cy="5759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12"/>
              </a:lnSpc>
              <a:buNone/>
            </a:pPr>
            <a:r>
              <a:rPr lang="en-US" sz="1200" b="1" dirty="0">
                <a:solidFill>
                  <a:srgbClr val="292F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🌤️ Real-Time Weather Intelligence
Integrates live weather data to automatically
adapt outdoor/indoor activities.</a:t>
            </a:r>
            <a:endParaRPr lang="en-US" sz="1200" dirty="0"/>
          </a:p>
        </p:txBody>
      </p:sp>
      <p:sp>
        <p:nvSpPr>
          <p:cNvPr id="8" name="Text 4"/>
          <p:cNvSpPr/>
          <p:nvPr/>
        </p:nvSpPr>
        <p:spPr>
          <a:xfrm>
            <a:off x="838200" y="3667125"/>
            <a:ext cx="4463355" cy="6121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607"/>
              </a:lnSpc>
              <a:buNone/>
            </a:pPr>
            <a:r>
              <a:rPr lang="en-US" sz="1275" b="1" dirty="0">
                <a:solidFill>
                  <a:srgbClr val="292F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📍 Global Location Database
Leverages OpenStreetMap's 50,000+ places
worldwide with zero API costs.</a:t>
            </a:r>
            <a:endParaRPr lang="en-US" sz="1275" dirty="0"/>
          </a:p>
        </p:txBody>
      </p:sp>
      <p:sp>
        <p:nvSpPr>
          <p:cNvPr id="9" name="Text 5"/>
          <p:cNvSpPr/>
          <p:nvPr/>
        </p:nvSpPr>
        <p:spPr>
          <a:xfrm>
            <a:off x="838200" y="4514850"/>
            <a:ext cx="4358580" cy="5759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12"/>
              </a:lnSpc>
              <a:buNone/>
            </a:pPr>
            <a:r>
              <a:rPr lang="en-US" sz="1200" b="1" dirty="0">
                <a:solidFill>
                  <a:srgbClr val="292F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💰 Smart Budget Optimization
Allocates spending across meals, transport,
and activities with real-time tracking.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838200" y="5429250"/>
            <a:ext cx="4012853" cy="5759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12"/>
              </a:lnSpc>
              <a:buNone/>
            </a:pPr>
            <a:r>
              <a:rPr lang="en-US" sz="1200" b="1" dirty="0">
                <a:solidFill>
                  <a:srgbClr val="292F3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⏰ Perfect Time Sequencing
Minimizes travel time between locations
while maximizing experience quality.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9553575" y="3143250"/>
            <a:ext cx="2294483" cy="129659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701"/>
              </a:lnSpc>
              <a:buNone/>
            </a:pPr>
            <a:r>
              <a:rPr lang="en-US" sz="1350" dirty="0">
                <a:solidFill>
                  <a:srgbClr val="292F36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276 tokens per second
inference speed with
Grok's Llama 3.3 70B
model enables real-time
planning and natural
conversations</a:t>
            </a:r>
            <a:endParaRPr lang="en-US" sz="135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D700186-37E4-DCD6-9CEF-75BE01A93FD6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275" y="1755577"/>
            <a:ext cx="5949553" cy="45879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953" y="5561707"/>
            <a:ext cx="682675" cy="507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177" y="4354711"/>
            <a:ext cx="560784" cy="562273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380" y="3161407"/>
            <a:ext cx="597396" cy="562273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177" y="2016175"/>
            <a:ext cx="548580" cy="541734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-1795016" y="314325"/>
            <a:ext cx="164592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500" b="1" dirty="0">
                <a:solidFill>
                  <a:srgbClr val="23262F"/>
                </a:solidFill>
                <a:latin typeface="Calibri (Corps)"/>
                <a:ea typeface="Noto Sans KR" pitchFamily="34" charset="-122"/>
                <a:cs typeface="Noto Sans KR" pitchFamily="34" charset="-120"/>
              </a:rPr>
              <a:t>Plans That Flex With You</a:t>
            </a:r>
            <a:endParaRPr lang="en-US" sz="4500" dirty="0">
              <a:latin typeface="Calibri (Corps)"/>
            </a:endParaRPr>
          </a:p>
        </p:txBody>
      </p:sp>
      <p:sp>
        <p:nvSpPr>
          <p:cNvPr id="9" name="Text 1"/>
          <p:cNvSpPr/>
          <p:nvPr/>
        </p:nvSpPr>
        <p:spPr>
          <a:xfrm>
            <a:off x="-2547937" y="1028700"/>
            <a:ext cx="18002250" cy="33575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644"/>
              </a:lnSpc>
              <a:buNone/>
            </a:pPr>
            <a:r>
              <a:rPr lang="en-US" sz="1875" dirty="0">
                <a:solidFill>
                  <a:srgbClr val="807B6A"/>
                </a:solidFill>
                <a:latin typeface="Calibri (Corps)"/>
                <a:ea typeface="Noto Sans KR" pitchFamily="34" charset="-122"/>
                <a:cs typeface="Noto Sans KR" pitchFamily="34" charset="-120"/>
              </a:rPr>
              <a:t>Your itinerary adapts in real-time to keep your journey perfect</a:t>
            </a:r>
            <a:endParaRPr lang="en-US" sz="1875" dirty="0">
              <a:latin typeface="Calibri (Corps)"/>
            </a:endParaRPr>
          </a:p>
        </p:txBody>
      </p:sp>
      <p:sp>
        <p:nvSpPr>
          <p:cNvPr id="10" name="Text 2"/>
          <p:cNvSpPr/>
          <p:nvPr/>
        </p:nvSpPr>
        <p:spPr>
          <a:xfrm>
            <a:off x="1666875" y="1924050"/>
            <a:ext cx="3680460" cy="2848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42"/>
              </a:lnSpc>
              <a:buNone/>
            </a:pPr>
            <a:r>
              <a:rPr lang="en-US" sz="1725" b="1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Feeling Tired?</a:t>
            </a:r>
            <a:endParaRPr lang="en-US" sz="1725" dirty="0"/>
          </a:p>
        </p:txBody>
      </p:sp>
      <p:sp>
        <p:nvSpPr>
          <p:cNvPr id="11" name="Text 3"/>
          <p:cNvSpPr/>
          <p:nvPr/>
        </p:nvSpPr>
        <p:spPr>
          <a:xfrm>
            <a:off x="1666875" y="3105150"/>
            <a:ext cx="3680460" cy="28485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242"/>
              </a:lnSpc>
              <a:buNone/>
            </a:pPr>
            <a:r>
              <a:rPr lang="en-US" sz="1725" b="1" dirty="0">
                <a:solidFill>
                  <a:srgbClr val="23262F"/>
                </a:solidFill>
                <a:latin typeface="Calibri (Corps)"/>
                <a:ea typeface="Noto Sans KR" pitchFamily="34" charset="-122"/>
                <a:cs typeface="Noto Sans KR" pitchFamily="34" charset="-120"/>
              </a:rPr>
              <a:t>Getting Bored?</a:t>
            </a:r>
            <a:endParaRPr lang="en-US" sz="1725" dirty="0">
              <a:latin typeface="Calibri (Corps)"/>
            </a:endParaRPr>
          </a:p>
        </p:txBody>
      </p:sp>
      <p:sp>
        <p:nvSpPr>
          <p:cNvPr id="12" name="Text 4"/>
          <p:cNvSpPr/>
          <p:nvPr/>
        </p:nvSpPr>
        <p:spPr>
          <a:xfrm>
            <a:off x="1666875" y="4295775"/>
            <a:ext cx="4389120" cy="29721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340"/>
              </a:lnSpc>
              <a:buNone/>
            </a:pPr>
            <a:r>
              <a:rPr lang="en-US" sz="1800" b="1" dirty="0">
                <a:solidFill>
                  <a:srgbClr val="23262F"/>
                </a:solidFill>
                <a:latin typeface="Calibri (Corps)"/>
                <a:ea typeface="Noto Sans KR" pitchFamily="34" charset="-122"/>
                <a:cs typeface="Noto Sans KR" pitchFamily="34" charset="-120"/>
              </a:rPr>
              <a:t>Weather Changes?</a:t>
            </a:r>
            <a:endParaRPr lang="en-US" sz="1800" dirty="0">
              <a:latin typeface="Calibri (Corps)"/>
            </a:endParaRPr>
          </a:p>
        </p:txBody>
      </p:sp>
      <p:sp>
        <p:nvSpPr>
          <p:cNvPr id="13" name="Text 5"/>
          <p:cNvSpPr/>
          <p:nvPr/>
        </p:nvSpPr>
        <p:spPr>
          <a:xfrm>
            <a:off x="1666875" y="5467350"/>
            <a:ext cx="3268980" cy="27235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2145"/>
              </a:lnSpc>
              <a:buNone/>
            </a:pPr>
            <a:r>
              <a:rPr lang="en-US" sz="1650" b="1" dirty="0">
                <a:solidFill>
                  <a:srgbClr val="23262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Running Late?</a:t>
            </a:r>
            <a:endParaRPr lang="en-US" sz="1650" dirty="0"/>
          </a:p>
        </p:txBody>
      </p:sp>
      <p:sp>
        <p:nvSpPr>
          <p:cNvPr id="14" name="Text 6"/>
          <p:cNvSpPr/>
          <p:nvPr/>
        </p:nvSpPr>
        <p:spPr>
          <a:xfrm>
            <a:off x="1666875" y="2238375"/>
            <a:ext cx="3949898" cy="49946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67"/>
              </a:lnSpc>
              <a:buNone/>
            </a:pPr>
            <a:r>
              <a:rPr lang="en-US" sz="1425" dirty="0">
                <a:solidFill>
                  <a:srgbClr val="23262F"/>
                </a:solidFill>
                <a:latin typeface="Calibri (Corps)"/>
                <a:ea typeface="Noto Sans KR" pitchFamily="34" charset="-122"/>
                <a:cs typeface="Noto Sans KR" pitchFamily="34" charset="-120"/>
              </a:rPr>
              <a:t>AI suggests cozy cafés and quiet parks for
instant relaxation</a:t>
            </a:r>
            <a:endParaRPr lang="en-US" sz="1425" dirty="0">
              <a:latin typeface="Calibri (Corps)"/>
            </a:endParaRPr>
          </a:p>
        </p:txBody>
      </p:sp>
      <p:sp>
        <p:nvSpPr>
          <p:cNvPr id="15" name="Text 7"/>
          <p:cNvSpPr/>
          <p:nvPr/>
        </p:nvSpPr>
        <p:spPr>
          <a:xfrm>
            <a:off x="1666875" y="3409950"/>
            <a:ext cx="3279428" cy="49946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67"/>
              </a:lnSpc>
              <a:buNone/>
            </a:pPr>
            <a:r>
              <a:rPr lang="en-US" sz="1425" dirty="0">
                <a:solidFill>
                  <a:srgbClr val="23262F"/>
                </a:solidFill>
                <a:latin typeface="Calibri (Corps)"/>
                <a:ea typeface="Noto Sans KR" pitchFamily="34" charset="-122"/>
                <a:cs typeface="Noto Sans KR" pitchFamily="34" charset="-120"/>
              </a:rPr>
              <a:t>Discovers exciting local events and
interactive experiences nearby</a:t>
            </a:r>
            <a:endParaRPr lang="en-US" sz="1425" dirty="0">
              <a:latin typeface="Calibri (Corps)"/>
            </a:endParaRPr>
          </a:p>
        </p:txBody>
      </p:sp>
      <p:sp>
        <p:nvSpPr>
          <p:cNvPr id="16" name="Text 8"/>
          <p:cNvSpPr/>
          <p:nvPr/>
        </p:nvSpPr>
        <p:spPr>
          <a:xfrm>
            <a:off x="1666875" y="4600575"/>
            <a:ext cx="3206055" cy="49946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967"/>
              </a:lnSpc>
              <a:buNone/>
            </a:pPr>
            <a:r>
              <a:rPr lang="en-US" sz="1425" dirty="0">
                <a:solidFill>
                  <a:srgbClr val="23262F"/>
                </a:solidFill>
                <a:latin typeface="Calibri (Corps)"/>
                <a:ea typeface="Noto Sans KR" pitchFamily="34" charset="-122"/>
                <a:cs typeface="Noto Sans KR" pitchFamily="34" charset="-120"/>
              </a:rPr>
              <a:t>Seamlessly shifts outdoor plans to
engaging indoor alternatives</a:t>
            </a:r>
            <a:endParaRPr lang="en-US" sz="1425" dirty="0">
              <a:latin typeface="Calibri (Corps)"/>
            </a:endParaRPr>
          </a:p>
        </p:txBody>
      </p:sp>
      <p:sp>
        <p:nvSpPr>
          <p:cNvPr id="17" name="Text 9"/>
          <p:cNvSpPr/>
          <p:nvPr/>
        </p:nvSpPr>
        <p:spPr>
          <a:xfrm>
            <a:off x="1666875" y="5734050"/>
            <a:ext cx="3457575" cy="473273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863"/>
              </a:lnSpc>
              <a:buNone/>
            </a:pPr>
            <a:r>
              <a:rPr lang="en-US" sz="1350" dirty="0">
                <a:solidFill>
                  <a:srgbClr val="23262F"/>
                </a:solidFill>
                <a:latin typeface="Calibri (Corps)"/>
                <a:ea typeface="Noto Sans KR" pitchFamily="34" charset="-122"/>
                <a:cs typeface="Noto Sans KR" pitchFamily="34" charset="-120"/>
              </a:rPr>
              <a:t>Intelligently resequences activities to
optimize your remaining time</a:t>
            </a:r>
            <a:endParaRPr lang="en-US" sz="1350" dirty="0">
              <a:latin typeface="Calibri (Corps)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2514FD9-EF1C-1578-B65B-B4945333968F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5263" y="4395936"/>
            <a:ext cx="2035969" cy="132352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1788" y="1803648"/>
            <a:ext cx="975271" cy="1001167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098" y="4395936"/>
            <a:ext cx="2023765" cy="132352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9067" y="1803648"/>
            <a:ext cx="1011882" cy="994321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8784" y="4389090"/>
            <a:ext cx="2023765" cy="133037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2957" y="1803648"/>
            <a:ext cx="999679" cy="1001167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0471" y="4395936"/>
            <a:ext cx="2023765" cy="1323529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" y="1803648"/>
            <a:ext cx="914400" cy="994321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537767" y="266700"/>
            <a:ext cx="9601200" cy="47610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3749"/>
              </a:lnSpc>
              <a:buNone/>
            </a:pPr>
            <a:r>
              <a:rPr lang="en-US" sz="3150" b="1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Hidden Gems</a:t>
            </a:r>
            <a:endParaRPr lang="en-US" sz="3150" dirty="0"/>
          </a:p>
        </p:txBody>
      </p:sp>
      <p:sp>
        <p:nvSpPr>
          <p:cNvPr id="12" name="Text 1"/>
          <p:cNvSpPr/>
          <p:nvPr/>
        </p:nvSpPr>
        <p:spPr>
          <a:xfrm>
            <a:off x="-1882646" y="876300"/>
            <a:ext cx="16824960" cy="2628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070"/>
              </a:lnSpc>
              <a:buNone/>
            </a:pPr>
            <a:r>
              <a:rPr lang="en-US" sz="1725" b="1" dirty="0">
                <a:solidFill>
                  <a:srgbClr val="E97451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Powered by Groq AI for Ultra-Fast, Context-Aware Recommendations</a:t>
            </a:r>
            <a:endParaRPr lang="en-US" sz="1725" dirty="0"/>
          </a:p>
        </p:txBody>
      </p:sp>
      <p:sp>
        <p:nvSpPr>
          <p:cNvPr id="13" name="Text 2"/>
          <p:cNvSpPr/>
          <p:nvPr/>
        </p:nvSpPr>
        <p:spPr>
          <a:xfrm>
            <a:off x="-12427" y="2933700"/>
            <a:ext cx="3600450" cy="2379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74"/>
              </a:lnSpc>
              <a:buNone/>
            </a:pPr>
            <a:r>
              <a:rPr lang="en-US" sz="1575" b="1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Perfect Matches</a:t>
            </a:r>
            <a:endParaRPr lang="en-US" sz="1575" dirty="0"/>
          </a:p>
        </p:txBody>
      </p:sp>
      <p:sp>
        <p:nvSpPr>
          <p:cNvPr id="14" name="Text 3"/>
          <p:cNvSpPr/>
          <p:nvPr/>
        </p:nvSpPr>
        <p:spPr>
          <a:xfrm>
            <a:off x="2698433" y="2933700"/>
            <a:ext cx="4080510" cy="2379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74"/>
              </a:lnSpc>
              <a:buNone/>
            </a:pPr>
            <a:r>
              <a:rPr lang="en-US" sz="1575" b="1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Authentic Flavors</a:t>
            </a:r>
            <a:endParaRPr lang="en-US" sz="1575" dirty="0"/>
          </a:p>
        </p:txBody>
      </p:sp>
      <p:sp>
        <p:nvSpPr>
          <p:cNvPr id="15" name="Text 4"/>
          <p:cNvSpPr/>
          <p:nvPr/>
        </p:nvSpPr>
        <p:spPr>
          <a:xfrm>
            <a:off x="5869781" y="2933700"/>
            <a:ext cx="3600450" cy="237976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874"/>
              </a:lnSpc>
              <a:buNone/>
            </a:pPr>
            <a:r>
              <a:rPr lang="en-US" sz="1575" b="1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Picture Perfect</a:t>
            </a:r>
            <a:endParaRPr lang="en-US" sz="1575" dirty="0"/>
          </a:p>
        </p:txBody>
      </p:sp>
      <p:sp>
        <p:nvSpPr>
          <p:cNvPr id="16" name="Text 5"/>
          <p:cNvSpPr/>
          <p:nvPr/>
        </p:nvSpPr>
        <p:spPr>
          <a:xfrm>
            <a:off x="9347820" y="2933700"/>
            <a:ext cx="2514600" cy="2266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85"/>
              </a:lnSpc>
              <a:buNone/>
            </a:pPr>
            <a:r>
              <a:rPr lang="en-US" sz="1500" b="1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Mind &amp; Body</a:t>
            </a:r>
            <a:endParaRPr lang="en-US" sz="1500" dirty="0"/>
          </a:p>
        </p:txBody>
      </p:sp>
      <p:sp>
        <p:nvSpPr>
          <p:cNvPr id="17" name="Text 6"/>
          <p:cNvSpPr/>
          <p:nvPr/>
        </p:nvSpPr>
        <p:spPr>
          <a:xfrm>
            <a:off x="714375" y="5781675"/>
            <a:ext cx="2331720" cy="19273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517"/>
              </a:lnSpc>
              <a:buNone/>
            </a:pPr>
            <a:r>
              <a:rPr lang="en-US" sz="1275" b="1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Rooftop Café</a:t>
            </a:r>
            <a:endParaRPr lang="en-US" sz="1275" dirty="0"/>
          </a:p>
        </p:txBody>
      </p:sp>
      <p:sp>
        <p:nvSpPr>
          <p:cNvPr id="18" name="Text 7"/>
          <p:cNvSpPr/>
          <p:nvPr/>
        </p:nvSpPr>
        <p:spPr>
          <a:xfrm>
            <a:off x="3705225" y="5781675"/>
            <a:ext cx="2926080" cy="181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b="1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Hidden Tapas Bar</a:t>
            </a:r>
            <a:endParaRPr lang="en-US" sz="1200" dirty="0"/>
          </a:p>
        </p:txBody>
      </p:sp>
      <p:sp>
        <p:nvSpPr>
          <p:cNvPr id="19" name="Text 8"/>
          <p:cNvSpPr/>
          <p:nvPr/>
        </p:nvSpPr>
        <p:spPr>
          <a:xfrm>
            <a:off x="6629400" y="5781675"/>
            <a:ext cx="3291840" cy="181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b="1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Golden Hour Bridge</a:t>
            </a:r>
            <a:endParaRPr lang="en-US" sz="1200" dirty="0"/>
          </a:p>
        </p:txBody>
      </p:sp>
      <p:sp>
        <p:nvSpPr>
          <p:cNvPr id="20" name="Text 9"/>
          <p:cNvSpPr/>
          <p:nvPr/>
        </p:nvSpPr>
        <p:spPr>
          <a:xfrm>
            <a:off x="9610725" y="5781675"/>
            <a:ext cx="2560320" cy="181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428"/>
              </a:lnSpc>
              <a:buNone/>
            </a:pPr>
            <a:r>
              <a:rPr lang="en-US" sz="1200" b="1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Riverside Yoga</a:t>
            </a:r>
            <a:endParaRPr lang="en-US" sz="1200" dirty="0"/>
          </a:p>
        </p:txBody>
      </p:sp>
      <p:sp>
        <p:nvSpPr>
          <p:cNvPr id="21" name="Text 10"/>
          <p:cNvSpPr/>
          <p:nvPr/>
        </p:nvSpPr>
        <p:spPr>
          <a:xfrm>
            <a:off x="590550" y="3276600"/>
            <a:ext cx="2378273" cy="7864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48"/>
              </a:lnSpc>
              <a:buNone/>
            </a:pPr>
            <a:r>
              <a:rPr lang="en-US" sz="1200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analyzes your mood,
preferences, and context to
find spots that feel like they
were made for you</a:t>
            </a:r>
            <a:endParaRPr lang="en-US" sz="1200" dirty="0"/>
          </a:p>
        </p:txBody>
      </p:sp>
      <p:sp>
        <p:nvSpPr>
          <p:cNvPr id="22" name="Text 11"/>
          <p:cNvSpPr/>
          <p:nvPr/>
        </p:nvSpPr>
        <p:spPr>
          <a:xfrm>
            <a:off x="3581400" y="3276600"/>
            <a:ext cx="2336453" cy="78640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548"/>
              </a:lnSpc>
              <a:buNone/>
            </a:pPr>
            <a:r>
              <a:rPr lang="en-US" sz="1200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Discover off-the-beaten-
path restaurants and local
specialties that match your
taste preferences</a:t>
            </a:r>
            <a:endParaRPr lang="en-US" sz="1200" dirty="0"/>
          </a:p>
        </p:txBody>
      </p:sp>
      <p:sp>
        <p:nvSpPr>
          <p:cNvPr id="23" name="Text 12"/>
          <p:cNvSpPr/>
          <p:nvPr/>
        </p:nvSpPr>
        <p:spPr>
          <a:xfrm>
            <a:off x="6562725" y="3276600"/>
            <a:ext cx="2252663" cy="736997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451"/>
              </a:lnSpc>
              <a:buNone/>
            </a:pPr>
            <a:r>
              <a:rPr lang="en-US" sz="1125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photogenic locations
optimized for lighting,
crowds, and your aesthetic
preferences</a:t>
            </a:r>
            <a:endParaRPr lang="en-US" sz="1125" dirty="0"/>
          </a:p>
        </p:txBody>
      </p:sp>
      <p:sp>
        <p:nvSpPr>
          <p:cNvPr id="24" name="Text 13"/>
          <p:cNvSpPr/>
          <p:nvPr/>
        </p:nvSpPr>
        <p:spPr>
          <a:xfrm>
            <a:off x="9429750" y="3276600"/>
            <a:ext cx="2399258" cy="55274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451"/>
              </a:lnSpc>
              <a:buNone/>
            </a:pPr>
            <a:r>
              <a:rPr lang="en-US" sz="1125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Curated mindfulness walks,
yoga sessions, and spa visits
matched to your energy level</a:t>
            </a:r>
            <a:endParaRPr lang="en-US" sz="1125" dirty="0"/>
          </a:p>
        </p:txBody>
      </p:sp>
      <p:sp>
        <p:nvSpPr>
          <p:cNvPr id="25" name="Text 14"/>
          <p:cNvSpPr/>
          <p:nvPr/>
        </p:nvSpPr>
        <p:spPr>
          <a:xfrm>
            <a:off x="714375" y="6067425"/>
            <a:ext cx="4171950" cy="1699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339"/>
              </a:lnSpc>
              <a:buNone/>
            </a:pPr>
            <a:r>
              <a:rPr lang="en-US" sz="1125" dirty="0">
                <a:solidFill>
                  <a:srgbClr val="40A97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Relaxation Match: 94%</a:t>
            </a:r>
            <a:endParaRPr lang="en-US" sz="1125" dirty="0"/>
          </a:p>
        </p:txBody>
      </p:sp>
      <p:sp>
        <p:nvSpPr>
          <p:cNvPr id="26" name="Text 15"/>
          <p:cNvSpPr/>
          <p:nvPr/>
        </p:nvSpPr>
        <p:spPr>
          <a:xfrm>
            <a:off x="714375" y="6276975"/>
            <a:ext cx="3086100" cy="16996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339"/>
              </a:lnSpc>
              <a:buNone/>
            </a:pPr>
            <a:r>
              <a:rPr lang="en-US" sz="1125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Crowd Level: Low</a:t>
            </a:r>
            <a:endParaRPr lang="en-US" sz="1125" dirty="0"/>
          </a:p>
        </p:txBody>
      </p:sp>
      <p:sp>
        <p:nvSpPr>
          <p:cNvPr id="27" name="Text 16"/>
          <p:cNvSpPr/>
          <p:nvPr/>
        </p:nvSpPr>
        <p:spPr>
          <a:xfrm>
            <a:off x="3705225" y="6067425"/>
            <a:ext cx="2933700" cy="1586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250"/>
              </a:lnSpc>
              <a:buNone/>
            </a:pPr>
            <a:r>
              <a:rPr lang="en-US" sz="1050" dirty="0">
                <a:solidFill>
                  <a:srgbClr val="DE4B3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Food Match: 98%</a:t>
            </a:r>
            <a:endParaRPr lang="en-US" sz="1050" dirty="0"/>
          </a:p>
        </p:txBody>
      </p:sp>
      <p:sp>
        <p:nvSpPr>
          <p:cNvPr id="28" name="Text 17"/>
          <p:cNvSpPr/>
          <p:nvPr/>
        </p:nvSpPr>
        <p:spPr>
          <a:xfrm>
            <a:off x="3705225" y="6276975"/>
            <a:ext cx="2560320" cy="1586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250"/>
              </a:lnSpc>
              <a:buNone/>
            </a:pPr>
            <a:r>
              <a:rPr lang="en-US" sz="1050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Local Favorite</a:t>
            </a:r>
            <a:endParaRPr lang="en-US" sz="1050" dirty="0"/>
          </a:p>
        </p:txBody>
      </p:sp>
      <p:sp>
        <p:nvSpPr>
          <p:cNvPr id="29" name="Text 18"/>
          <p:cNvSpPr/>
          <p:nvPr/>
        </p:nvSpPr>
        <p:spPr>
          <a:xfrm>
            <a:off x="6629400" y="6067425"/>
            <a:ext cx="3093720" cy="1586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250"/>
              </a:lnSpc>
              <a:buNone/>
            </a:pPr>
            <a:r>
              <a:rPr lang="en-US" sz="1050" dirty="0">
                <a:solidFill>
                  <a:srgbClr val="722ED2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Photo Score: 96%</a:t>
            </a:r>
            <a:endParaRPr lang="en-US" sz="1050" dirty="0"/>
          </a:p>
        </p:txBody>
      </p:sp>
      <p:sp>
        <p:nvSpPr>
          <p:cNvPr id="30" name="Text 19"/>
          <p:cNvSpPr/>
          <p:nvPr/>
        </p:nvSpPr>
        <p:spPr>
          <a:xfrm>
            <a:off x="6629400" y="6276975"/>
            <a:ext cx="3520440" cy="1586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250"/>
              </a:lnSpc>
              <a:buNone/>
            </a:pPr>
            <a:r>
              <a:rPr lang="en-US" sz="1050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Best Time: 6:30 PM</a:t>
            </a:r>
            <a:endParaRPr lang="en-US" sz="1050" dirty="0"/>
          </a:p>
        </p:txBody>
      </p:sp>
      <p:sp>
        <p:nvSpPr>
          <p:cNvPr id="31" name="Text 20"/>
          <p:cNvSpPr/>
          <p:nvPr/>
        </p:nvSpPr>
        <p:spPr>
          <a:xfrm>
            <a:off x="9610725" y="6067425"/>
            <a:ext cx="3573780" cy="15865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250"/>
              </a:lnSpc>
              <a:buNone/>
            </a:pPr>
            <a:r>
              <a:rPr lang="en-US" sz="1050" dirty="0">
                <a:solidFill>
                  <a:srgbClr val="52C4E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Wellness Match: 92%</a:t>
            </a:r>
            <a:endParaRPr lang="en-US" sz="1050" dirty="0"/>
          </a:p>
        </p:txBody>
      </p:sp>
      <p:sp>
        <p:nvSpPr>
          <p:cNvPr id="32" name="Text 21"/>
          <p:cNvSpPr/>
          <p:nvPr/>
        </p:nvSpPr>
        <p:spPr>
          <a:xfrm>
            <a:off x="9610725" y="6276975"/>
            <a:ext cx="2872740" cy="1473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>
              <a:lnSpc>
                <a:spcPts val="1160"/>
              </a:lnSpc>
              <a:buNone/>
            </a:pPr>
            <a:r>
              <a:rPr lang="en-US" sz="975" dirty="0">
                <a:solidFill>
                  <a:srgbClr val="29292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• Duration: 45 min</a:t>
            </a:r>
            <a:endParaRPr lang="en-US" sz="975" dirty="0"/>
          </a:p>
        </p:txBody>
      </p:sp>
      <p:sp>
        <p:nvSpPr>
          <p:cNvPr id="33" name="Text 22"/>
          <p:cNvSpPr/>
          <p:nvPr/>
        </p:nvSpPr>
        <p:spPr>
          <a:xfrm>
            <a:off x="875303" y="1352550"/>
            <a:ext cx="10911840" cy="18142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428"/>
              </a:lnSpc>
              <a:buNone/>
            </a:pPr>
            <a:r>
              <a:rPr lang="en-US" sz="1200" dirty="0">
                <a:solidFill>
                  <a:srgbClr val="2929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276 tokens/second inference speed • Llama 3.3 70B model</a:t>
            </a:r>
            <a:endParaRPr lang="en-US" sz="12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AB9A5A3-E2B1-AD0F-2D79-F87DFDC32E44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177" y="1741884"/>
            <a:ext cx="7241977" cy="48416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-915367" y="466725"/>
            <a:ext cx="14401800" cy="56584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4455"/>
              </a:lnSpc>
              <a:buNone/>
            </a:pPr>
            <a:r>
              <a:rPr lang="en-US" sz="3375" b="1" dirty="0">
                <a:solidFill>
                  <a:srgbClr val="232B3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Built With Modern Technology</a:t>
            </a:r>
            <a:endParaRPr lang="en-US" sz="3375" dirty="0"/>
          </a:p>
        </p:txBody>
      </p:sp>
      <p:sp>
        <p:nvSpPr>
          <p:cNvPr id="5" name="Text 1"/>
          <p:cNvSpPr/>
          <p:nvPr/>
        </p:nvSpPr>
        <p:spPr>
          <a:xfrm>
            <a:off x="-3736702" y="1152525"/>
            <a:ext cx="20574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b="1" dirty="0">
                <a:solidFill>
                  <a:srgbClr val="7D6E59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high-performance stack designed for speed, intelligence, and global reach</a:t>
            </a:r>
            <a:endParaRPr lang="en-US" sz="1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01AD9F8-B20C-1C29-E04A-B68C0BF5D1EE}"/>
              </a:ext>
            </a:extLst>
          </p:cNvPr>
          <p:cNvSpPr txBox="1"/>
          <p:nvPr/>
        </p:nvSpPr>
        <p:spPr>
          <a:xfrm>
            <a:off x="11619723" y="648866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1206</Words>
  <Application>Microsoft Office PowerPoint</Application>
  <PresentationFormat>Grand écran</PresentationFormat>
  <Paragraphs>198</Paragraphs>
  <Slides>15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9" baseType="lpstr">
      <vt:lpstr>Arial</vt:lpstr>
      <vt:lpstr>Calibri (Corps)</vt:lpstr>
      <vt:lpstr>ComicSansMS-Bold</vt:lpstr>
      <vt:lpstr>Hubot Sans</vt:lpstr>
      <vt:lpstr>Inter</vt:lpstr>
      <vt:lpstr>Lato</vt:lpstr>
      <vt:lpstr>Montserrat</vt:lpstr>
      <vt:lpstr>Noto Sans KR</vt:lpstr>
      <vt:lpstr>Noto Sans SC</vt:lpstr>
      <vt:lpstr>NotoSansMonoCJKsc-Regular</vt:lpstr>
      <vt:lpstr>Poppins</vt:lpstr>
      <vt:lpstr>Raleway</vt:lpstr>
      <vt:lpstr>Roboto-Regular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abidmariem</cp:lastModifiedBy>
  <cp:revision>8</cp:revision>
  <dcterms:created xsi:type="dcterms:W3CDTF">2026-02-28T05:34:16Z</dcterms:created>
  <dcterms:modified xsi:type="dcterms:W3CDTF">2026-02-28T06:15:51Z</dcterms:modified>
</cp:coreProperties>
</file>